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7"/>
  </p:notesMasterIdLst>
  <p:sldIdLst>
    <p:sldId id="270" r:id="rId2"/>
    <p:sldId id="271" r:id="rId3"/>
    <p:sldId id="272" r:id="rId4"/>
    <p:sldId id="258" r:id="rId5"/>
    <p:sldId id="280" r:id="rId6"/>
    <p:sldId id="262" r:id="rId7"/>
    <p:sldId id="278" r:id="rId8"/>
    <p:sldId id="277" r:id="rId9"/>
    <p:sldId id="266" r:id="rId10"/>
    <p:sldId id="269" r:id="rId11"/>
    <p:sldId id="259" r:id="rId12"/>
    <p:sldId id="279" r:id="rId13"/>
    <p:sldId id="275" r:id="rId14"/>
    <p:sldId id="274" r:id="rId15"/>
    <p:sldId id="27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35" autoAdjust="0"/>
    <p:restoredTop sz="94660"/>
  </p:normalViewPr>
  <p:slideViewPr>
    <p:cSldViewPr snapToGrid="0">
      <p:cViewPr>
        <p:scale>
          <a:sx n="71" d="100"/>
          <a:sy n="71" d="100"/>
        </p:scale>
        <p:origin x="480"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458975-4816-487A-8231-90D4F2EDD3F8}" type="datetimeFigureOut">
              <a:rPr lang="en-US" smtClean="0"/>
              <a:t>8/4/2021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635B6CD-7E44-4401-A48F-69267EDCED33}" type="slidenum">
              <a:rPr lang="en-US" smtClean="0"/>
              <a:t>‹#›</a:t>
            </a:fld>
            <a:endParaRPr lang="en-US"/>
          </a:p>
        </p:txBody>
      </p:sp>
    </p:spTree>
    <p:extLst>
      <p:ext uri="{BB962C8B-B14F-4D97-AF65-F5344CB8AC3E}">
        <p14:creationId xmlns:p14="http://schemas.microsoft.com/office/powerpoint/2010/main" val="512093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9E40C-C4F2-4D2E-8E4C-52CE4B3127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AB3A42D-AAFE-4D2F-AB70-2A9F1CD3E3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623CD03-4D86-4700-AD92-768B585E7B1C}"/>
              </a:ext>
            </a:extLst>
          </p:cNvPr>
          <p:cNvSpPr>
            <a:spLocks noGrp="1"/>
          </p:cNvSpPr>
          <p:nvPr>
            <p:ph type="dt" sz="half" idx="10"/>
          </p:nvPr>
        </p:nvSpPr>
        <p:spPr/>
        <p:txBody>
          <a:bodyPr/>
          <a:lstStyle/>
          <a:p>
            <a:fld id="{5AD4030C-0277-43F3-B9E7-CB5418F72820}" type="datetime1">
              <a:rPr lang="en-US" smtClean="0"/>
              <a:t>8/4/2021</a:t>
            </a:fld>
            <a:endParaRPr lang="en-US"/>
          </a:p>
        </p:txBody>
      </p:sp>
      <p:sp>
        <p:nvSpPr>
          <p:cNvPr id="5" name="Footer Placeholder 4">
            <a:extLst>
              <a:ext uri="{FF2B5EF4-FFF2-40B4-BE49-F238E27FC236}">
                <a16:creationId xmlns:a16="http://schemas.microsoft.com/office/drawing/2014/main" id="{AA29A079-D216-4589-875A-22A261123E3F}"/>
              </a:ext>
            </a:extLst>
          </p:cNvPr>
          <p:cNvSpPr>
            <a:spLocks noGrp="1"/>
          </p:cNvSpPr>
          <p:nvPr>
            <p:ph type="ftr" sz="quarter" idx="11"/>
          </p:nvPr>
        </p:nvSpPr>
        <p:spPr/>
        <p:txBody>
          <a:bodyPr/>
          <a:lstStyle/>
          <a:p>
            <a:r>
              <a:rPr lang="en-US"/>
              <a:t>Oswald Aguiar, PGCM(BA) Reg. No. P392010001, CME, AIMA.</a:t>
            </a:r>
          </a:p>
        </p:txBody>
      </p:sp>
      <p:sp>
        <p:nvSpPr>
          <p:cNvPr id="6" name="Slide Number Placeholder 5">
            <a:extLst>
              <a:ext uri="{FF2B5EF4-FFF2-40B4-BE49-F238E27FC236}">
                <a16:creationId xmlns:a16="http://schemas.microsoft.com/office/drawing/2014/main" id="{4F9274A3-2FCF-4757-9EB7-E7488F543664}"/>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2912553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EED0B-B261-48EE-812C-B35F965189D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229A81-A5E5-49FC-ADB0-0AB70F08A0A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88DD3A-EA09-4AA5-B825-B3E3D4ECDED6}"/>
              </a:ext>
            </a:extLst>
          </p:cNvPr>
          <p:cNvSpPr>
            <a:spLocks noGrp="1"/>
          </p:cNvSpPr>
          <p:nvPr>
            <p:ph type="dt" sz="half" idx="10"/>
          </p:nvPr>
        </p:nvSpPr>
        <p:spPr/>
        <p:txBody>
          <a:bodyPr/>
          <a:lstStyle/>
          <a:p>
            <a:fld id="{3603B13F-6713-464D-BBC3-9EA779E29181}" type="datetime1">
              <a:rPr lang="en-US" smtClean="0"/>
              <a:t>8/4/2021</a:t>
            </a:fld>
            <a:endParaRPr lang="en-US"/>
          </a:p>
        </p:txBody>
      </p:sp>
      <p:sp>
        <p:nvSpPr>
          <p:cNvPr id="5" name="Footer Placeholder 4">
            <a:extLst>
              <a:ext uri="{FF2B5EF4-FFF2-40B4-BE49-F238E27FC236}">
                <a16:creationId xmlns:a16="http://schemas.microsoft.com/office/drawing/2014/main" id="{65E67077-B9DF-49B9-B36D-D6D979065492}"/>
              </a:ext>
            </a:extLst>
          </p:cNvPr>
          <p:cNvSpPr>
            <a:spLocks noGrp="1"/>
          </p:cNvSpPr>
          <p:nvPr>
            <p:ph type="ftr" sz="quarter" idx="11"/>
          </p:nvPr>
        </p:nvSpPr>
        <p:spPr/>
        <p:txBody>
          <a:bodyPr/>
          <a:lstStyle/>
          <a:p>
            <a:r>
              <a:rPr lang="en-US"/>
              <a:t>Oswald Aguiar, PGCM(BA) Reg. No. P392010001, CME, AIMA.</a:t>
            </a:r>
          </a:p>
        </p:txBody>
      </p:sp>
      <p:sp>
        <p:nvSpPr>
          <p:cNvPr id="6" name="Slide Number Placeholder 5">
            <a:extLst>
              <a:ext uri="{FF2B5EF4-FFF2-40B4-BE49-F238E27FC236}">
                <a16:creationId xmlns:a16="http://schemas.microsoft.com/office/drawing/2014/main" id="{2C8EED4D-4024-4E6F-8FEA-F1CC9A2DE3C7}"/>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4284786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7CB6B49-E625-4A94-B78E-FED5FEA5E8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C40D82B-6B29-4A82-BE54-6FB29F9E31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E0D1B3-70A1-4545-A11C-495C00C4E93B}"/>
              </a:ext>
            </a:extLst>
          </p:cNvPr>
          <p:cNvSpPr>
            <a:spLocks noGrp="1"/>
          </p:cNvSpPr>
          <p:nvPr>
            <p:ph type="dt" sz="half" idx="10"/>
          </p:nvPr>
        </p:nvSpPr>
        <p:spPr/>
        <p:txBody>
          <a:bodyPr/>
          <a:lstStyle/>
          <a:p>
            <a:fld id="{4C29CCF5-32E3-4ABE-813C-2ABA50055614}" type="datetime1">
              <a:rPr lang="en-US" smtClean="0"/>
              <a:t>8/4/2021</a:t>
            </a:fld>
            <a:endParaRPr lang="en-US"/>
          </a:p>
        </p:txBody>
      </p:sp>
      <p:sp>
        <p:nvSpPr>
          <p:cNvPr id="5" name="Footer Placeholder 4">
            <a:extLst>
              <a:ext uri="{FF2B5EF4-FFF2-40B4-BE49-F238E27FC236}">
                <a16:creationId xmlns:a16="http://schemas.microsoft.com/office/drawing/2014/main" id="{B6568C42-CEDF-457A-BA85-3AA99902416D}"/>
              </a:ext>
            </a:extLst>
          </p:cNvPr>
          <p:cNvSpPr>
            <a:spLocks noGrp="1"/>
          </p:cNvSpPr>
          <p:nvPr>
            <p:ph type="ftr" sz="quarter" idx="11"/>
          </p:nvPr>
        </p:nvSpPr>
        <p:spPr/>
        <p:txBody>
          <a:bodyPr/>
          <a:lstStyle/>
          <a:p>
            <a:r>
              <a:rPr lang="en-US"/>
              <a:t>Oswald Aguiar, PGCM(BA) Reg. No. P392010001, CME, AIMA.</a:t>
            </a:r>
          </a:p>
        </p:txBody>
      </p:sp>
      <p:sp>
        <p:nvSpPr>
          <p:cNvPr id="6" name="Slide Number Placeholder 5">
            <a:extLst>
              <a:ext uri="{FF2B5EF4-FFF2-40B4-BE49-F238E27FC236}">
                <a16:creationId xmlns:a16="http://schemas.microsoft.com/office/drawing/2014/main" id="{6AD86E91-F66F-4285-9A7F-1480B99BAB7E}"/>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102260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069DB-5BE8-4248-906B-C8E23610397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AB044B-0DF3-44E3-8267-EB8E4F1201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E2165B-0CDF-494F-A249-0A1CE672359D}"/>
              </a:ext>
            </a:extLst>
          </p:cNvPr>
          <p:cNvSpPr>
            <a:spLocks noGrp="1"/>
          </p:cNvSpPr>
          <p:nvPr>
            <p:ph type="dt" sz="half" idx="10"/>
          </p:nvPr>
        </p:nvSpPr>
        <p:spPr/>
        <p:txBody>
          <a:bodyPr/>
          <a:lstStyle/>
          <a:p>
            <a:fld id="{BDCA97AB-0811-4EDF-956C-2160BF897471}" type="datetime1">
              <a:rPr lang="en-US" smtClean="0"/>
              <a:t>8/4/2021</a:t>
            </a:fld>
            <a:endParaRPr lang="en-US"/>
          </a:p>
        </p:txBody>
      </p:sp>
      <p:sp>
        <p:nvSpPr>
          <p:cNvPr id="5" name="Footer Placeholder 4">
            <a:extLst>
              <a:ext uri="{FF2B5EF4-FFF2-40B4-BE49-F238E27FC236}">
                <a16:creationId xmlns:a16="http://schemas.microsoft.com/office/drawing/2014/main" id="{B213BD05-1D41-4B61-8F3D-F8184C8F47B3}"/>
              </a:ext>
            </a:extLst>
          </p:cNvPr>
          <p:cNvSpPr>
            <a:spLocks noGrp="1"/>
          </p:cNvSpPr>
          <p:nvPr>
            <p:ph type="ftr" sz="quarter" idx="11"/>
          </p:nvPr>
        </p:nvSpPr>
        <p:spPr/>
        <p:txBody>
          <a:bodyPr/>
          <a:lstStyle/>
          <a:p>
            <a:r>
              <a:rPr lang="en-US"/>
              <a:t>Oswald Aguiar, PGCM(BA) Reg. No. P392010001, CME, AIMA.</a:t>
            </a:r>
          </a:p>
        </p:txBody>
      </p:sp>
      <p:sp>
        <p:nvSpPr>
          <p:cNvPr id="6" name="Slide Number Placeholder 5">
            <a:extLst>
              <a:ext uri="{FF2B5EF4-FFF2-40B4-BE49-F238E27FC236}">
                <a16:creationId xmlns:a16="http://schemas.microsoft.com/office/drawing/2014/main" id="{22D64FC2-7232-465B-8733-2ED781CE0BB1}"/>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2264592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E4D42-ADD7-408E-A9D5-F3AFF06EA3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222124E-4F41-4BFE-847A-1857008027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8E59D7-0196-4A33-B3D4-AF1305371937}"/>
              </a:ext>
            </a:extLst>
          </p:cNvPr>
          <p:cNvSpPr>
            <a:spLocks noGrp="1"/>
          </p:cNvSpPr>
          <p:nvPr>
            <p:ph type="dt" sz="half" idx="10"/>
          </p:nvPr>
        </p:nvSpPr>
        <p:spPr/>
        <p:txBody>
          <a:bodyPr/>
          <a:lstStyle/>
          <a:p>
            <a:fld id="{F0D85691-AF96-48C3-94DF-F00F5CB5EB55}" type="datetime1">
              <a:rPr lang="en-US" smtClean="0"/>
              <a:t>8/4/2021</a:t>
            </a:fld>
            <a:endParaRPr lang="en-US"/>
          </a:p>
        </p:txBody>
      </p:sp>
      <p:sp>
        <p:nvSpPr>
          <p:cNvPr id="5" name="Footer Placeholder 4">
            <a:extLst>
              <a:ext uri="{FF2B5EF4-FFF2-40B4-BE49-F238E27FC236}">
                <a16:creationId xmlns:a16="http://schemas.microsoft.com/office/drawing/2014/main" id="{DE4D7E2D-A602-459C-99CB-94ACACA3139D}"/>
              </a:ext>
            </a:extLst>
          </p:cNvPr>
          <p:cNvSpPr>
            <a:spLocks noGrp="1"/>
          </p:cNvSpPr>
          <p:nvPr>
            <p:ph type="ftr" sz="quarter" idx="11"/>
          </p:nvPr>
        </p:nvSpPr>
        <p:spPr/>
        <p:txBody>
          <a:bodyPr/>
          <a:lstStyle/>
          <a:p>
            <a:r>
              <a:rPr lang="en-US"/>
              <a:t>Oswald Aguiar, PGCM(BA) Reg. No. P392010001, CME, AIMA.</a:t>
            </a:r>
          </a:p>
        </p:txBody>
      </p:sp>
      <p:sp>
        <p:nvSpPr>
          <p:cNvPr id="6" name="Slide Number Placeholder 5">
            <a:extLst>
              <a:ext uri="{FF2B5EF4-FFF2-40B4-BE49-F238E27FC236}">
                <a16:creationId xmlns:a16="http://schemas.microsoft.com/office/drawing/2014/main" id="{E6E81922-2729-48D6-98BF-742B7D8C8941}"/>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1248938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AAF2D-01E9-4413-B820-EC1C4E4539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D06507-A8E3-4D06-9B74-ED22AE401D3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DDA74F6-0A03-4F2C-859C-B6441B0069E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E10B96C-E33E-41A5-9256-9746C7F2D066}"/>
              </a:ext>
            </a:extLst>
          </p:cNvPr>
          <p:cNvSpPr>
            <a:spLocks noGrp="1"/>
          </p:cNvSpPr>
          <p:nvPr>
            <p:ph type="dt" sz="half" idx="10"/>
          </p:nvPr>
        </p:nvSpPr>
        <p:spPr/>
        <p:txBody>
          <a:bodyPr/>
          <a:lstStyle/>
          <a:p>
            <a:fld id="{DFFD93BA-2357-451C-924C-7516C8B18132}" type="datetime1">
              <a:rPr lang="en-US" smtClean="0"/>
              <a:t>8/4/2021</a:t>
            </a:fld>
            <a:endParaRPr lang="en-US"/>
          </a:p>
        </p:txBody>
      </p:sp>
      <p:sp>
        <p:nvSpPr>
          <p:cNvPr id="6" name="Footer Placeholder 5">
            <a:extLst>
              <a:ext uri="{FF2B5EF4-FFF2-40B4-BE49-F238E27FC236}">
                <a16:creationId xmlns:a16="http://schemas.microsoft.com/office/drawing/2014/main" id="{96350845-ED76-4551-ACE4-A6DE3672781A}"/>
              </a:ext>
            </a:extLst>
          </p:cNvPr>
          <p:cNvSpPr>
            <a:spLocks noGrp="1"/>
          </p:cNvSpPr>
          <p:nvPr>
            <p:ph type="ftr" sz="quarter" idx="11"/>
          </p:nvPr>
        </p:nvSpPr>
        <p:spPr/>
        <p:txBody>
          <a:bodyPr/>
          <a:lstStyle/>
          <a:p>
            <a:r>
              <a:rPr lang="en-US"/>
              <a:t>Oswald Aguiar, PGCM(BA) Reg. No. P392010001, CME, AIMA.</a:t>
            </a:r>
          </a:p>
        </p:txBody>
      </p:sp>
      <p:sp>
        <p:nvSpPr>
          <p:cNvPr id="7" name="Slide Number Placeholder 6">
            <a:extLst>
              <a:ext uri="{FF2B5EF4-FFF2-40B4-BE49-F238E27FC236}">
                <a16:creationId xmlns:a16="http://schemas.microsoft.com/office/drawing/2014/main" id="{DC593EAD-B8D1-425B-94E6-8D302C2F6197}"/>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8140348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EFB41-B6E7-442F-84A5-D100F1DF28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270B492-3AF5-4619-A8ED-31D46212D12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7628F3D-2005-45D8-B969-F44CE29166D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86A95CD-63DB-4994-B1AC-31E5F924D75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7AFBCD3-6C31-4F08-9947-76176996ED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1787B6-B2E1-4800-B27F-45FB6F70E08A}"/>
              </a:ext>
            </a:extLst>
          </p:cNvPr>
          <p:cNvSpPr>
            <a:spLocks noGrp="1"/>
          </p:cNvSpPr>
          <p:nvPr>
            <p:ph type="dt" sz="half" idx="10"/>
          </p:nvPr>
        </p:nvSpPr>
        <p:spPr/>
        <p:txBody>
          <a:bodyPr/>
          <a:lstStyle/>
          <a:p>
            <a:fld id="{95EE324F-7111-427A-BD0D-274630776D44}" type="datetime1">
              <a:rPr lang="en-US" smtClean="0"/>
              <a:t>8/4/2021</a:t>
            </a:fld>
            <a:endParaRPr lang="en-US"/>
          </a:p>
        </p:txBody>
      </p:sp>
      <p:sp>
        <p:nvSpPr>
          <p:cNvPr id="8" name="Footer Placeholder 7">
            <a:extLst>
              <a:ext uri="{FF2B5EF4-FFF2-40B4-BE49-F238E27FC236}">
                <a16:creationId xmlns:a16="http://schemas.microsoft.com/office/drawing/2014/main" id="{E89CEB4A-4883-4E2F-BB7E-03C969E1E040}"/>
              </a:ext>
            </a:extLst>
          </p:cNvPr>
          <p:cNvSpPr>
            <a:spLocks noGrp="1"/>
          </p:cNvSpPr>
          <p:nvPr>
            <p:ph type="ftr" sz="quarter" idx="11"/>
          </p:nvPr>
        </p:nvSpPr>
        <p:spPr/>
        <p:txBody>
          <a:bodyPr/>
          <a:lstStyle/>
          <a:p>
            <a:r>
              <a:rPr lang="en-US"/>
              <a:t>Oswald Aguiar, PGCM(BA) Reg. No. P392010001, CME, AIMA.</a:t>
            </a:r>
          </a:p>
        </p:txBody>
      </p:sp>
      <p:sp>
        <p:nvSpPr>
          <p:cNvPr id="9" name="Slide Number Placeholder 8">
            <a:extLst>
              <a:ext uri="{FF2B5EF4-FFF2-40B4-BE49-F238E27FC236}">
                <a16:creationId xmlns:a16="http://schemas.microsoft.com/office/drawing/2014/main" id="{DD414025-CE8E-48E1-A707-6DBD9681DFC5}"/>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1426969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13FCEF-870D-446C-8115-38371D62EA7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4D8916-445A-4D06-9480-E7070A7221DF}"/>
              </a:ext>
            </a:extLst>
          </p:cNvPr>
          <p:cNvSpPr>
            <a:spLocks noGrp="1"/>
          </p:cNvSpPr>
          <p:nvPr>
            <p:ph type="dt" sz="half" idx="10"/>
          </p:nvPr>
        </p:nvSpPr>
        <p:spPr/>
        <p:txBody>
          <a:bodyPr/>
          <a:lstStyle/>
          <a:p>
            <a:fld id="{8679D966-D9C2-4575-B350-722FE489CB9A}" type="datetime1">
              <a:rPr lang="en-US" smtClean="0"/>
              <a:t>8/4/2021</a:t>
            </a:fld>
            <a:endParaRPr lang="en-US"/>
          </a:p>
        </p:txBody>
      </p:sp>
      <p:sp>
        <p:nvSpPr>
          <p:cNvPr id="4" name="Footer Placeholder 3">
            <a:extLst>
              <a:ext uri="{FF2B5EF4-FFF2-40B4-BE49-F238E27FC236}">
                <a16:creationId xmlns:a16="http://schemas.microsoft.com/office/drawing/2014/main" id="{63095910-9FD5-4BD4-BEE8-848E0761B0FD}"/>
              </a:ext>
            </a:extLst>
          </p:cNvPr>
          <p:cNvSpPr>
            <a:spLocks noGrp="1"/>
          </p:cNvSpPr>
          <p:nvPr>
            <p:ph type="ftr" sz="quarter" idx="11"/>
          </p:nvPr>
        </p:nvSpPr>
        <p:spPr/>
        <p:txBody>
          <a:bodyPr/>
          <a:lstStyle/>
          <a:p>
            <a:r>
              <a:rPr lang="en-US"/>
              <a:t>Oswald Aguiar, PGCM(BA) Reg. No. P392010001, CME, AIMA.</a:t>
            </a:r>
          </a:p>
        </p:txBody>
      </p:sp>
      <p:sp>
        <p:nvSpPr>
          <p:cNvPr id="5" name="Slide Number Placeholder 4">
            <a:extLst>
              <a:ext uri="{FF2B5EF4-FFF2-40B4-BE49-F238E27FC236}">
                <a16:creationId xmlns:a16="http://schemas.microsoft.com/office/drawing/2014/main" id="{41E0CA04-89D7-40CB-BA13-75A92D6A424A}"/>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11364976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4CCD73-9F45-49FE-9DDB-ED557700DFB5}"/>
              </a:ext>
            </a:extLst>
          </p:cNvPr>
          <p:cNvSpPr>
            <a:spLocks noGrp="1"/>
          </p:cNvSpPr>
          <p:nvPr>
            <p:ph type="dt" sz="half" idx="10"/>
          </p:nvPr>
        </p:nvSpPr>
        <p:spPr/>
        <p:txBody>
          <a:bodyPr/>
          <a:lstStyle/>
          <a:p>
            <a:fld id="{5BF5ABBF-AF35-469B-BFCF-2F5DBCE5A490}" type="datetime1">
              <a:rPr lang="en-US" smtClean="0"/>
              <a:t>8/4/2021</a:t>
            </a:fld>
            <a:endParaRPr lang="en-US"/>
          </a:p>
        </p:txBody>
      </p:sp>
      <p:sp>
        <p:nvSpPr>
          <p:cNvPr id="3" name="Footer Placeholder 2">
            <a:extLst>
              <a:ext uri="{FF2B5EF4-FFF2-40B4-BE49-F238E27FC236}">
                <a16:creationId xmlns:a16="http://schemas.microsoft.com/office/drawing/2014/main" id="{12E10659-DECB-4136-8A7B-7F8A0853C6B7}"/>
              </a:ext>
            </a:extLst>
          </p:cNvPr>
          <p:cNvSpPr>
            <a:spLocks noGrp="1"/>
          </p:cNvSpPr>
          <p:nvPr>
            <p:ph type="ftr" sz="quarter" idx="11"/>
          </p:nvPr>
        </p:nvSpPr>
        <p:spPr/>
        <p:txBody>
          <a:bodyPr/>
          <a:lstStyle/>
          <a:p>
            <a:r>
              <a:rPr lang="en-US"/>
              <a:t>Oswald Aguiar, PGCM(BA) Reg. No. P392010001, CME, AIMA.</a:t>
            </a:r>
          </a:p>
        </p:txBody>
      </p:sp>
      <p:sp>
        <p:nvSpPr>
          <p:cNvPr id="4" name="Slide Number Placeholder 3">
            <a:extLst>
              <a:ext uri="{FF2B5EF4-FFF2-40B4-BE49-F238E27FC236}">
                <a16:creationId xmlns:a16="http://schemas.microsoft.com/office/drawing/2014/main" id="{2CAB3CC9-BF9A-4C62-81F4-17273FD0F5AE}"/>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32917881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5EFCE-A474-4960-B228-40EA0B52BF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E3C979-36FC-4BAA-A2DF-8ADA3B85CA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25A937A-4BB7-4646-87E6-7DC7C91A14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1DADDC-F825-4A97-937E-A08798612E40}"/>
              </a:ext>
            </a:extLst>
          </p:cNvPr>
          <p:cNvSpPr>
            <a:spLocks noGrp="1"/>
          </p:cNvSpPr>
          <p:nvPr>
            <p:ph type="dt" sz="half" idx="10"/>
          </p:nvPr>
        </p:nvSpPr>
        <p:spPr/>
        <p:txBody>
          <a:bodyPr/>
          <a:lstStyle/>
          <a:p>
            <a:fld id="{518AA43F-D9D5-4F03-A261-529EAE72AFD8}" type="datetime1">
              <a:rPr lang="en-US" smtClean="0"/>
              <a:t>8/4/2021</a:t>
            </a:fld>
            <a:endParaRPr lang="en-US"/>
          </a:p>
        </p:txBody>
      </p:sp>
      <p:sp>
        <p:nvSpPr>
          <p:cNvPr id="6" name="Footer Placeholder 5">
            <a:extLst>
              <a:ext uri="{FF2B5EF4-FFF2-40B4-BE49-F238E27FC236}">
                <a16:creationId xmlns:a16="http://schemas.microsoft.com/office/drawing/2014/main" id="{F96A0E1F-9FA8-4AC9-B30B-3415E8A8D4C6}"/>
              </a:ext>
            </a:extLst>
          </p:cNvPr>
          <p:cNvSpPr>
            <a:spLocks noGrp="1"/>
          </p:cNvSpPr>
          <p:nvPr>
            <p:ph type="ftr" sz="quarter" idx="11"/>
          </p:nvPr>
        </p:nvSpPr>
        <p:spPr/>
        <p:txBody>
          <a:bodyPr/>
          <a:lstStyle/>
          <a:p>
            <a:r>
              <a:rPr lang="en-US"/>
              <a:t>Oswald Aguiar, PGCM(BA) Reg. No. P392010001, CME, AIMA.</a:t>
            </a:r>
          </a:p>
        </p:txBody>
      </p:sp>
      <p:sp>
        <p:nvSpPr>
          <p:cNvPr id="7" name="Slide Number Placeholder 6">
            <a:extLst>
              <a:ext uri="{FF2B5EF4-FFF2-40B4-BE49-F238E27FC236}">
                <a16:creationId xmlns:a16="http://schemas.microsoft.com/office/drawing/2014/main" id="{ECA21F7C-4382-44D2-9BBF-D43E3AEB1455}"/>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1203463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98932-F512-47E1-88F4-F7ED152D14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B986A7-8395-4630-961D-541113007B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E97B9E-F4CD-4CA5-A778-280EDDD4D6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BE4706-073A-4487-8EC1-0FFDEA170AC5}"/>
              </a:ext>
            </a:extLst>
          </p:cNvPr>
          <p:cNvSpPr>
            <a:spLocks noGrp="1"/>
          </p:cNvSpPr>
          <p:nvPr>
            <p:ph type="dt" sz="half" idx="10"/>
          </p:nvPr>
        </p:nvSpPr>
        <p:spPr/>
        <p:txBody>
          <a:bodyPr/>
          <a:lstStyle/>
          <a:p>
            <a:fld id="{5FE9E9D4-07C8-44A8-8B52-5EF5302F7CF0}" type="datetime1">
              <a:rPr lang="en-US" smtClean="0"/>
              <a:t>8/4/2021</a:t>
            </a:fld>
            <a:endParaRPr lang="en-US"/>
          </a:p>
        </p:txBody>
      </p:sp>
      <p:sp>
        <p:nvSpPr>
          <p:cNvPr id="6" name="Footer Placeholder 5">
            <a:extLst>
              <a:ext uri="{FF2B5EF4-FFF2-40B4-BE49-F238E27FC236}">
                <a16:creationId xmlns:a16="http://schemas.microsoft.com/office/drawing/2014/main" id="{8772A2C9-4F0C-4B8C-8D85-4669FC92BC48}"/>
              </a:ext>
            </a:extLst>
          </p:cNvPr>
          <p:cNvSpPr>
            <a:spLocks noGrp="1"/>
          </p:cNvSpPr>
          <p:nvPr>
            <p:ph type="ftr" sz="quarter" idx="11"/>
          </p:nvPr>
        </p:nvSpPr>
        <p:spPr/>
        <p:txBody>
          <a:bodyPr/>
          <a:lstStyle/>
          <a:p>
            <a:r>
              <a:rPr lang="en-US"/>
              <a:t>Oswald Aguiar, PGCM(BA) Reg. No. P392010001, CME, AIMA.</a:t>
            </a:r>
          </a:p>
        </p:txBody>
      </p:sp>
      <p:sp>
        <p:nvSpPr>
          <p:cNvPr id="7" name="Slide Number Placeholder 6">
            <a:extLst>
              <a:ext uri="{FF2B5EF4-FFF2-40B4-BE49-F238E27FC236}">
                <a16:creationId xmlns:a16="http://schemas.microsoft.com/office/drawing/2014/main" id="{83112B77-E422-49F7-A80D-F1963D4E076B}"/>
              </a:ext>
            </a:extLst>
          </p:cNvPr>
          <p:cNvSpPr>
            <a:spLocks noGrp="1"/>
          </p:cNvSpPr>
          <p:nvPr>
            <p:ph type="sldNum" sz="quarter" idx="12"/>
          </p:nvPr>
        </p:nvSpPr>
        <p:spPr/>
        <p:txBody>
          <a:bodyPr/>
          <a:lstStyle/>
          <a:p>
            <a:fld id="{30A9DDBE-5014-4B5E-89AD-67548D32B8B6}" type="slidenum">
              <a:rPr lang="en-US" smtClean="0"/>
              <a:t>‹#›</a:t>
            </a:fld>
            <a:endParaRPr lang="en-US"/>
          </a:p>
        </p:txBody>
      </p:sp>
    </p:spTree>
    <p:extLst>
      <p:ext uri="{BB962C8B-B14F-4D97-AF65-F5344CB8AC3E}">
        <p14:creationId xmlns:p14="http://schemas.microsoft.com/office/powerpoint/2010/main" val="3410271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C713CB-8536-487E-B3C0-DB362ADFBD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CACFDFC-5802-4AE5-A6BA-55863731DA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D6F1CA-41A5-4270-876E-D9C7D260CB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DCDFFC-E708-4477-AC48-54755C88AE60}" type="datetime1">
              <a:rPr lang="en-US" smtClean="0"/>
              <a:t>8/4/2021</a:t>
            </a:fld>
            <a:endParaRPr lang="en-US"/>
          </a:p>
        </p:txBody>
      </p:sp>
      <p:sp>
        <p:nvSpPr>
          <p:cNvPr id="5" name="Footer Placeholder 4">
            <a:extLst>
              <a:ext uri="{FF2B5EF4-FFF2-40B4-BE49-F238E27FC236}">
                <a16:creationId xmlns:a16="http://schemas.microsoft.com/office/drawing/2014/main" id="{9FA51131-E54A-4675-9C8A-637C7D1EB4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Oswald Aguiar, PGCM(BA) Reg. No. P392010001, CME, AIMA.</a:t>
            </a:r>
          </a:p>
        </p:txBody>
      </p:sp>
      <p:sp>
        <p:nvSpPr>
          <p:cNvPr id="6" name="Slide Number Placeholder 5">
            <a:extLst>
              <a:ext uri="{FF2B5EF4-FFF2-40B4-BE49-F238E27FC236}">
                <a16:creationId xmlns:a16="http://schemas.microsoft.com/office/drawing/2014/main" id="{E814B6B2-A721-4833-8380-B744DD0010F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A9DDBE-5014-4B5E-89AD-67548D32B8B6}" type="slidenum">
              <a:rPr lang="en-US" smtClean="0"/>
              <a:t>‹#›</a:t>
            </a:fld>
            <a:endParaRPr lang="en-US"/>
          </a:p>
        </p:txBody>
      </p:sp>
    </p:spTree>
    <p:extLst>
      <p:ext uri="{BB962C8B-B14F-4D97-AF65-F5344CB8AC3E}">
        <p14:creationId xmlns:p14="http://schemas.microsoft.com/office/powerpoint/2010/main" val="29479495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juliasilge.com/blog/water-sources/" TargetMode="External"/><Relationship Id="rId7" Type="http://schemas.openxmlformats.org/officeDocument/2006/relationships/hyperlink" Target="https://www.tidymodels.org/" TargetMode="External"/><Relationship Id="rId2" Type="http://schemas.openxmlformats.org/officeDocument/2006/relationships/hyperlink" Target="https://www.drivendata.org/competitions/7/pump-it-up-data-mining-the-water-table/" TargetMode="External"/><Relationship Id="rId1" Type="http://schemas.openxmlformats.org/officeDocument/2006/relationships/slideLayout" Target="../slideLayouts/slideLayout2.xml"/><Relationship Id="rId6" Type="http://schemas.openxmlformats.org/officeDocument/2006/relationships/hyperlink" Target="https://ema.drwhy.ai/breakDown.html" TargetMode="External"/><Relationship Id="rId5" Type="http://schemas.openxmlformats.org/officeDocument/2006/relationships/hyperlink" Target="https://yuzar-blog.netlify.app/posts/2021-01-09-exploratory-data-analysis-and-beyond-in-r-in-progress/" TargetMode="External"/><Relationship Id="rId4" Type="http://schemas.openxmlformats.org/officeDocument/2006/relationships/hyperlink" Target="https://juliasilge.com/blog/xgboost-tune-volleybal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14000"/>
          </a:scheme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EF9636A-CBF1-4BE9-9CA3-C6CD170D6874}"/>
              </a:ext>
            </a:extLst>
          </p:cNvPr>
          <p:cNvPicPr>
            <a:picLocks noChangeAspect="1"/>
          </p:cNvPicPr>
          <p:nvPr/>
        </p:nvPicPr>
        <p:blipFill>
          <a:blip r:embed="rId2"/>
          <a:stretch>
            <a:fillRect/>
          </a:stretch>
        </p:blipFill>
        <p:spPr>
          <a:xfrm>
            <a:off x="1619250" y="10318"/>
            <a:ext cx="9096375" cy="6822282"/>
          </a:xfrm>
          <a:prstGeom prst="rect">
            <a:avLst/>
          </a:prstGeom>
          <a:solidFill>
            <a:srgbClr val="FFC000"/>
          </a:solidFill>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9C9F9A01-FCA3-43D3-9CFA-D6CA6EFF4046}"/>
              </a:ext>
            </a:extLst>
          </p:cNvPr>
          <p:cNvSpPr>
            <a:spLocks noGrp="1"/>
          </p:cNvSpPr>
          <p:nvPr>
            <p:ph type="ctrTitle"/>
          </p:nvPr>
        </p:nvSpPr>
        <p:spPr>
          <a:xfrm>
            <a:off x="1571625" y="35719"/>
            <a:ext cx="9144000" cy="2387600"/>
          </a:xfrm>
        </p:spPr>
        <p:txBody>
          <a:bodyPr/>
          <a:lstStyle/>
          <a:p>
            <a:r>
              <a:rPr lang="en-GB" b="1" dirty="0">
                <a:highlight>
                  <a:srgbClr val="C0C0C0"/>
                </a:highlight>
              </a:rPr>
              <a:t>Predicting Tanzanian Water Pump Maintenance Needs</a:t>
            </a:r>
            <a:endParaRPr lang="en-US" dirty="0">
              <a:highlight>
                <a:srgbClr val="C0C0C0"/>
              </a:highlight>
            </a:endParaRPr>
          </a:p>
        </p:txBody>
      </p:sp>
      <p:sp>
        <p:nvSpPr>
          <p:cNvPr id="3" name="Subtitle 2">
            <a:extLst>
              <a:ext uri="{FF2B5EF4-FFF2-40B4-BE49-F238E27FC236}">
                <a16:creationId xmlns:a16="http://schemas.microsoft.com/office/drawing/2014/main" id="{7B4A7D4E-C93A-4DDC-AA76-9B2D9A3F5EEB}"/>
              </a:ext>
            </a:extLst>
          </p:cNvPr>
          <p:cNvSpPr>
            <a:spLocks noGrp="1"/>
          </p:cNvSpPr>
          <p:nvPr>
            <p:ph type="subTitle" idx="1"/>
          </p:nvPr>
        </p:nvSpPr>
        <p:spPr>
          <a:xfrm>
            <a:off x="1571625" y="2601119"/>
            <a:ext cx="9144000" cy="1655762"/>
          </a:xfrm>
        </p:spPr>
        <p:txBody>
          <a:bodyPr>
            <a:normAutofit lnSpcReduction="10000"/>
          </a:bodyPr>
          <a:lstStyle/>
          <a:p>
            <a:r>
              <a:rPr lang="en-US" dirty="0">
                <a:highlight>
                  <a:srgbClr val="C0C0C0"/>
                </a:highlight>
              </a:rPr>
              <a:t>Oswald Aguiar</a:t>
            </a:r>
          </a:p>
          <a:p>
            <a:r>
              <a:rPr lang="en-US" dirty="0">
                <a:highlight>
                  <a:srgbClr val="C0C0C0"/>
                </a:highlight>
              </a:rPr>
              <a:t>P392010001</a:t>
            </a:r>
          </a:p>
          <a:p>
            <a:r>
              <a:rPr lang="en-US" dirty="0">
                <a:highlight>
                  <a:srgbClr val="C0C0C0"/>
                </a:highlight>
              </a:rPr>
              <a:t>5th August, 2021</a:t>
            </a:r>
          </a:p>
          <a:p>
            <a:r>
              <a:rPr lang="en-US" dirty="0">
                <a:highlight>
                  <a:srgbClr val="C0C0C0"/>
                </a:highlight>
              </a:rPr>
              <a:t>Guide - Mr. Saurabh Agarwal</a:t>
            </a:r>
          </a:p>
          <a:p>
            <a:endParaRPr lang="en-US" dirty="0">
              <a:highlight>
                <a:srgbClr val="C0C0C0"/>
              </a:highlight>
            </a:endParaRPr>
          </a:p>
        </p:txBody>
      </p:sp>
    </p:spTree>
    <p:extLst>
      <p:ext uri="{BB962C8B-B14F-4D97-AF65-F5344CB8AC3E}">
        <p14:creationId xmlns:p14="http://schemas.microsoft.com/office/powerpoint/2010/main" val="2532288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DF2AA0-18CB-4E20-92CD-770707607F5B}"/>
              </a:ext>
            </a:extLst>
          </p:cNvPr>
          <p:cNvSpPr>
            <a:spLocks noGrp="1"/>
          </p:cNvSpPr>
          <p:nvPr>
            <p:ph type="title"/>
          </p:nvPr>
        </p:nvSpPr>
        <p:spPr>
          <a:xfrm>
            <a:off x="827882" y="20945"/>
            <a:ext cx="10515600" cy="975484"/>
          </a:xfrm>
        </p:spPr>
        <p:txBody>
          <a:bodyPr>
            <a:normAutofit/>
          </a:bodyPr>
          <a:lstStyle/>
          <a:p>
            <a:r>
              <a:rPr lang="en-US" sz="4000" dirty="0"/>
              <a:t>Model comparison and evaluation</a:t>
            </a:r>
          </a:p>
        </p:txBody>
      </p:sp>
      <p:sp>
        <p:nvSpPr>
          <p:cNvPr id="3" name="Text Placeholder 2">
            <a:extLst>
              <a:ext uri="{FF2B5EF4-FFF2-40B4-BE49-F238E27FC236}">
                <a16:creationId xmlns:a16="http://schemas.microsoft.com/office/drawing/2014/main" id="{22B1CAE7-FEE6-4580-B5E7-0F1F54270A81}"/>
              </a:ext>
            </a:extLst>
          </p:cNvPr>
          <p:cNvSpPr>
            <a:spLocks noGrp="1"/>
          </p:cNvSpPr>
          <p:nvPr>
            <p:ph type="body" idx="1"/>
          </p:nvPr>
        </p:nvSpPr>
        <p:spPr>
          <a:xfrm>
            <a:off x="839788" y="1123473"/>
            <a:ext cx="5157787" cy="418271"/>
          </a:xfrm>
        </p:spPr>
        <p:txBody>
          <a:bodyPr>
            <a:normAutofit/>
          </a:bodyPr>
          <a:lstStyle/>
          <a:p>
            <a:r>
              <a:rPr lang="en-US" sz="2000" dirty="0"/>
              <a:t>roc_auc plot comparing tuned models</a:t>
            </a:r>
          </a:p>
        </p:txBody>
      </p:sp>
      <p:pic>
        <p:nvPicPr>
          <p:cNvPr id="7" name="Content Placeholder 6">
            <a:extLst>
              <a:ext uri="{FF2B5EF4-FFF2-40B4-BE49-F238E27FC236}">
                <a16:creationId xmlns:a16="http://schemas.microsoft.com/office/drawing/2014/main" id="{8787ADCA-A0D2-4959-BF97-68F285466805}"/>
              </a:ext>
            </a:extLst>
          </p:cNvPr>
          <p:cNvPicPr>
            <a:picLocks noGrp="1" noChangeAspect="1"/>
          </p:cNvPicPr>
          <p:nvPr>
            <p:ph sz="half" idx="2"/>
          </p:nvPr>
        </p:nvPicPr>
        <p:blipFill>
          <a:blip r:embed="rId2"/>
          <a:stretch>
            <a:fillRect/>
          </a:stretch>
        </p:blipFill>
        <p:spPr>
          <a:xfrm>
            <a:off x="827882" y="1563298"/>
            <a:ext cx="5157787" cy="2922237"/>
          </a:xfrm>
          <a:prstGeom prst="rect">
            <a:avLst/>
          </a:prstGeom>
        </p:spPr>
      </p:pic>
      <p:sp>
        <p:nvSpPr>
          <p:cNvPr id="5" name="Text Placeholder 4">
            <a:extLst>
              <a:ext uri="{FF2B5EF4-FFF2-40B4-BE49-F238E27FC236}">
                <a16:creationId xmlns:a16="http://schemas.microsoft.com/office/drawing/2014/main" id="{916C9F19-AED7-4C38-85B2-D0C0A86381EC}"/>
              </a:ext>
            </a:extLst>
          </p:cNvPr>
          <p:cNvSpPr>
            <a:spLocks noGrp="1"/>
          </p:cNvSpPr>
          <p:nvPr>
            <p:ph type="body" sz="quarter" idx="3"/>
          </p:nvPr>
        </p:nvSpPr>
        <p:spPr>
          <a:xfrm>
            <a:off x="6184105" y="1111292"/>
            <a:ext cx="5183188" cy="439755"/>
          </a:xfrm>
        </p:spPr>
        <p:txBody>
          <a:bodyPr>
            <a:normAutofit/>
          </a:bodyPr>
          <a:lstStyle/>
          <a:p>
            <a:r>
              <a:rPr lang="en-US" sz="2000" dirty="0"/>
              <a:t>roc_auc plot comparing untuned models</a:t>
            </a:r>
          </a:p>
        </p:txBody>
      </p:sp>
      <p:pic>
        <p:nvPicPr>
          <p:cNvPr id="8" name="Content Placeholder 7">
            <a:extLst>
              <a:ext uri="{FF2B5EF4-FFF2-40B4-BE49-F238E27FC236}">
                <a16:creationId xmlns:a16="http://schemas.microsoft.com/office/drawing/2014/main" id="{D44DDD7C-0362-4F4D-8AF2-4E9AA930F444}"/>
              </a:ext>
            </a:extLst>
          </p:cNvPr>
          <p:cNvPicPr>
            <a:picLocks noGrp="1" noChangeAspect="1"/>
          </p:cNvPicPr>
          <p:nvPr>
            <p:ph sz="quarter" idx="4"/>
          </p:nvPr>
        </p:nvPicPr>
        <p:blipFill>
          <a:blip r:embed="rId3"/>
          <a:stretch>
            <a:fillRect/>
          </a:stretch>
        </p:blipFill>
        <p:spPr>
          <a:xfrm>
            <a:off x="6124575" y="1560793"/>
            <a:ext cx="5183188" cy="2936628"/>
          </a:xfrm>
          <a:prstGeom prst="rect">
            <a:avLst/>
          </a:prstGeom>
        </p:spPr>
      </p:pic>
      <p:sp>
        <p:nvSpPr>
          <p:cNvPr id="4" name="Footer Placeholder 3">
            <a:extLst>
              <a:ext uri="{FF2B5EF4-FFF2-40B4-BE49-F238E27FC236}">
                <a16:creationId xmlns:a16="http://schemas.microsoft.com/office/drawing/2014/main" id="{41454253-7CF5-4B70-BE86-3411A37104BB}"/>
              </a:ext>
            </a:extLst>
          </p:cNvPr>
          <p:cNvSpPr>
            <a:spLocks noGrp="1"/>
          </p:cNvSpPr>
          <p:nvPr>
            <p:ph type="ftr" sz="quarter" idx="11"/>
          </p:nvPr>
        </p:nvSpPr>
        <p:spPr/>
        <p:txBody>
          <a:bodyPr/>
          <a:lstStyle/>
          <a:p>
            <a:r>
              <a:rPr lang="en-US"/>
              <a:t>Oswald Aguiar, PGCM(BA) Reg. No. P392010001, CME, AIMA.</a:t>
            </a:r>
          </a:p>
        </p:txBody>
      </p:sp>
      <p:sp>
        <p:nvSpPr>
          <p:cNvPr id="6" name="Slide Number Placeholder 5">
            <a:extLst>
              <a:ext uri="{FF2B5EF4-FFF2-40B4-BE49-F238E27FC236}">
                <a16:creationId xmlns:a16="http://schemas.microsoft.com/office/drawing/2014/main" id="{2898AF43-506B-4D1F-A015-C51229272DF7}"/>
              </a:ext>
            </a:extLst>
          </p:cNvPr>
          <p:cNvSpPr>
            <a:spLocks noGrp="1"/>
          </p:cNvSpPr>
          <p:nvPr>
            <p:ph type="sldNum" sz="quarter" idx="12"/>
          </p:nvPr>
        </p:nvSpPr>
        <p:spPr/>
        <p:txBody>
          <a:bodyPr/>
          <a:lstStyle/>
          <a:p>
            <a:fld id="{30A9DDBE-5014-4B5E-89AD-67548D32B8B6}" type="slidenum">
              <a:rPr lang="en-US" smtClean="0"/>
              <a:t>10</a:t>
            </a:fld>
            <a:endParaRPr lang="en-US"/>
          </a:p>
        </p:txBody>
      </p:sp>
      <p:sp>
        <p:nvSpPr>
          <p:cNvPr id="9" name="TextBox 8">
            <a:extLst>
              <a:ext uri="{FF2B5EF4-FFF2-40B4-BE49-F238E27FC236}">
                <a16:creationId xmlns:a16="http://schemas.microsoft.com/office/drawing/2014/main" id="{9AD59847-9C71-400C-B0EC-C050089909DB}"/>
              </a:ext>
            </a:extLst>
          </p:cNvPr>
          <p:cNvSpPr txBox="1"/>
          <p:nvPr/>
        </p:nvSpPr>
        <p:spPr>
          <a:xfrm>
            <a:off x="695323" y="749317"/>
            <a:ext cx="10858500" cy="368563"/>
          </a:xfrm>
          <a:prstGeom prst="rect">
            <a:avLst/>
          </a:prstGeom>
          <a:noFill/>
        </p:spPr>
        <p:txBody>
          <a:bodyPr wrap="square" rtlCol="0">
            <a:spAutoFit/>
          </a:bodyPr>
          <a:lstStyle/>
          <a:p>
            <a:r>
              <a:rPr lang="en-US" dirty="0" err="1"/>
              <a:t>roc_auc</a:t>
            </a:r>
            <a:r>
              <a:rPr lang="en-US" dirty="0"/>
              <a:t> plots comparing multiple models  - with and without </a:t>
            </a:r>
            <a:r>
              <a:rPr lang="en-US" b="1" dirty="0"/>
              <a:t>Hyperparameter</a:t>
            </a:r>
            <a:r>
              <a:rPr lang="en-US" dirty="0"/>
              <a:t> Tuning</a:t>
            </a:r>
          </a:p>
        </p:txBody>
      </p:sp>
      <p:graphicFrame>
        <p:nvGraphicFramePr>
          <p:cNvPr id="10" name="Table 10">
            <a:extLst>
              <a:ext uri="{FF2B5EF4-FFF2-40B4-BE49-F238E27FC236}">
                <a16:creationId xmlns:a16="http://schemas.microsoft.com/office/drawing/2014/main" id="{44A3DCFC-1CCD-4EAC-8DAC-38F57216D8FB}"/>
              </a:ext>
            </a:extLst>
          </p:cNvPr>
          <p:cNvGraphicFramePr>
            <a:graphicFrameLocks noGrp="1"/>
          </p:cNvGraphicFramePr>
          <p:nvPr>
            <p:extLst>
              <p:ext uri="{D42A27DB-BD31-4B8C-83A1-F6EECF244321}">
                <p14:modId xmlns:p14="http://schemas.microsoft.com/office/powerpoint/2010/main" val="4149836395"/>
              </p:ext>
            </p:extLst>
          </p:nvPr>
        </p:nvGraphicFramePr>
        <p:xfrm>
          <a:off x="695323" y="4583941"/>
          <a:ext cx="10858500" cy="1880549"/>
        </p:xfrm>
        <a:graphic>
          <a:graphicData uri="http://schemas.openxmlformats.org/drawingml/2006/table">
            <a:tbl>
              <a:tblPr firstRow="1" bandRow="1">
                <a:tableStyleId>{616DA210-FB5B-4158-B5E0-FEB733F419BA}</a:tableStyleId>
              </a:tblPr>
              <a:tblGrid>
                <a:gridCol w="1809750">
                  <a:extLst>
                    <a:ext uri="{9D8B030D-6E8A-4147-A177-3AD203B41FA5}">
                      <a16:colId xmlns:a16="http://schemas.microsoft.com/office/drawing/2014/main" val="3993391604"/>
                    </a:ext>
                  </a:extLst>
                </a:gridCol>
                <a:gridCol w="1809750">
                  <a:extLst>
                    <a:ext uri="{9D8B030D-6E8A-4147-A177-3AD203B41FA5}">
                      <a16:colId xmlns:a16="http://schemas.microsoft.com/office/drawing/2014/main" val="1223910826"/>
                    </a:ext>
                  </a:extLst>
                </a:gridCol>
                <a:gridCol w="1809750">
                  <a:extLst>
                    <a:ext uri="{9D8B030D-6E8A-4147-A177-3AD203B41FA5}">
                      <a16:colId xmlns:a16="http://schemas.microsoft.com/office/drawing/2014/main" val="3982999648"/>
                    </a:ext>
                  </a:extLst>
                </a:gridCol>
                <a:gridCol w="1809750">
                  <a:extLst>
                    <a:ext uri="{9D8B030D-6E8A-4147-A177-3AD203B41FA5}">
                      <a16:colId xmlns:a16="http://schemas.microsoft.com/office/drawing/2014/main" val="3205537517"/>
                    </a:ext>
                  </a:extLst>
                </a:gridCol>
                <a:gridCol w="1809750">
                  <a:extLst>
                    <a:ext uri="{9D8B030D-6E8A-4147-A177-3AD203B41FA5}">
                      <a16:colId xmlns:a16="http://schemas.microsoft.com/office/drawing/2014/main" val="1060763036"/>
                    </a:ext>
                  </a:extLst>
                </a:gridCol>
                <a:gridCol w="1809750">
                  <a:extLst>
                    <a:ext uri="{9D8B030D-6E8A-4147-A177-3AD203B41FA5}">
                      <a16:colId xmlns:a16="http://schemas.microsoft.com/office/drawing/2014/main" val="728863260"/>
                    </a:ext>
                  </a:extLst>
                </a:gridCol>
              </a:tblGrid>
              <a:tr h="539429">
                <a:tc>
                  <a:txBody>
                    <a:bodyPr/>
                    <a:lstStyle/>
                    <a:p>
                      <a:r>
                        <a:rPr lang="en-US" sz="1600" dirty="0"/>
                        <a:t>Metrics</a:t>
                      </a:r>
                    </a:p>
                  </a:txBody>
                  <a:tcPr/>
                </a:tc>
                <a:tc>
                  <a:txBody>
                    <a:bodyPr/>
                    <a:lstStyle/>
                    <a:p>
                      <a:r>
                        <a:rPr lang="en-US" sz="1600" dirty="0"/>
                        <a:t>Logistic Regression</a:t>
                      </a:r>
                    </a:p>
                  </a:txBody>
                  <a:tcPr/>
                </a:tc>
                <a:tc>
                  <a:txBody>
                    <a:bodyPr/>
                    <a:lstStyle/>
                    <a:p>
                      <a:r>
                        <a:rPr lang="en-US" sz="1600" dirty="0"/>
                        <a:t>Decision Tree</a:t>
                      </a:r>
                    </a:p>
                  </a:txBody>
                  <a:tcPr/>
                </a:tc>
                <a:tc>
                  <a:txBody>
                    <a:bodyPr/>
                    <a:lstStyle/>
                    <a:p>
                      <a:r>
                        <a:rPr lang="en-US" sz="1600" dirty="0"/>
                        <a:t>Random Forest</a:t>
                      </a:r>
                    </a:p>
                  </a:txBody>
                  <a:tcPr/>
                </a:tc>
                <a:tc>
                  <a:txBody>
                    <a:bodyPr/>
                    <a:lstStyle/>
                    <a:p>
                      <a:r>
                        <a:rPr lang="en-US" sz="1600" dirty="0" err="1"/>
                        <a:t>Xgboost</a:t>
                      </a:r>
                      <a:endParaRPr lang="en-US" sz="1600" dirty="0"/>
                    </a:p>
                  </a:txBody>
                  <a:tcPr/>
                </a:tc>
                <a:tc>
                  <a:txBody>
                    <a:bodyPr/>
                    <a:lstStyle/>
                    <a:p>
                      <a:r>
                        <a:rPr lang="en-US" sz="1600" dirty="0"/>
                        <a:t>Neural Network</a:t>
                      </a:r>
                    </a:p>
                  </a:txBody>
                  <a:tcPr/>
                </a:tc>
                <a:extLst>
                  <a:ext uri="{0D108BD9-81ED-4DB2-BD59-A6C34878D82A}">
                    <a16:rowId xmlns:a16="http://schemas.microsoft.com/office/drawing/2014/main" val="69196133"/>
                  </a:ext>
                </a:extLst>
              </a:tr>
              <a:tr h="308245">
                <a:tc>
                  <a:txBody>
                    <a:bodyPr/>
                    <a:lstStyle/>
                    <a:p>
                      <a:r>
                        <a:rPr lang="en-US" sz="1600" dirty="0"/>
                        <a:t>Tuned Accuracy</a:t>
                      </a:r>
                    </a:p>
                  </a:txBody>
                  <a:tcPr/>
                </a:tc>
                <a:tc>
                  <a:txBody>
                    <a:bodyPr/>
                    <a:lstStyle/>
                    <a:p>
                      <a:r>
                        <a:rPr lang="en-US" sz="1600" dirty="0"/>
                        <a:t>0.731 </a:t>
                      </a:r>
                    </a:p>
                  </a:txBody>
                  <a:tcPr/>
                </a:tc>
                <a:tc>
                  <a:txBody>
                    <a:bodyPr/>
                    <a:lstStyle/>
                    <a:p>
                      <a:r>
                        <a:rPr lang="en-US" sz="1600" dirty="0"/>
                        <a:t>0.792 </a:t>
                      </a:r>
                    </a:p>
                  </a:txBody>
                  <a:tcPr/>
                </a:tc>
                <a:tc>
                  <a:txBody>
                    <a:bodyPr/>
                    <a:lstStyle/>
                    <a:p>
                      <a:r>
                        <a:rPr lang="en-US" sz="1600" dirty="0"/>
                        <a:t>0.832 </a:t>
                      </a:r>
                    </a:p>
                  </a:txBody>
                  <a:tcPr/>
                </a:tc>
                <a:tc>
                  <a:txBody>
                    <a:bodyPr/>
                    <a:lstStyle/>
                    <a:p>
                      <a:r>
                        <a:rPr lang="en-US" sz="1600" b="1" dirty="0">
                          <a:solidFill>
                            <a:srgbClr val="002060"/>
                          </a:solidFill>
                        </a:rPr>
                        <a:t>0.833</a:t>
                      </a:r>
                      <a:r>
                        <a:rPr lang="en-US" sz="1600" dirty="0"/>
                        <a:t> </a:t>
                      </a:r>
                    </a:p>
                  </a:txBody>
                  <a:tcPr/>
                </a:tc>
                <a:tc>
                  <a:txBody>
                    <a:bodyPr/>
                    <a:lstStyle/>
                    <a:p>
                      <a:r>
                        <a:rPr lang="en-US" sz="1600" dirty="0"/>
                        <a:t>0.754 </a:t>
                      </a:r>
                    </a:p>
                  </a:txBody>
                  <a:tcPr/>
                </a:tc>
                <a:extLst>
                  <a:ext uri="{0D108BD9-81ED-4DB2-BD59-A6C34878D82A}">
                    <a16:rowId xmlns:a16="http://schemas.microsoft.com/office/drawing/2014/main" val="1149623115"/>
                  </a:ext>
                </a:extLst>
              </a:tr>
              <a:tr h="308245">
                <a:tc>
                  <a:txBody>
                    <a:bodyPr/>
                    <a:lstStyle/>
                    <a:p>
                      <a:r>
                        <a:rPr lang="en-US" sz="1600" dirty="0"/>
                        <a:t>Tuned roc_auc</a:t>
                      </a:r>
                    </a:p>
                  </a:txBody>
                  <a:tcPr/>
                </a:tc>
                <a:tc>
                  <a:txBody>
                    <a:bodyPr/>
                    <a:lstStyle/>
                    <a:p>
                      <a:r>
                        <a:rPr lang="en-US" sz="1600" dirty="0"/>
                        <a:t>0.766 </a:t>
                      </a:r>
                    </a:p>
                  </a:txBody>
                  <a:tcPr/>
                </a:tc>
                <a:tc>
                  <a:txBody>
                    <a:bodyPr/>
                    <a:lstStyle/>
                    <a:p>
                      <a:r>
                        <a:rPr lang="en-US" sz="1600" dirty="0"/>
                        <a:t>0.845 </a:t>
                      </a:r>
                    </a:p>
                  </a:txBody>
                  <a:tcPr/>
                </a:tc>
                <a:tc>
                  <a:txBody>
                    <a:bodyPr/>
                    <a:lstStyle/>
                    <a:p>
                      <a:r>
                        <a:rPr lang="en-US" sz="1600" b="1" dirty="0">
                          <a:solidFill>
                            <a:srgbClr val="002060"/>
                          </a:solidFill>
                        </a:rPr>
                        <a:t>0.895 </a:t>
                      </a:r>
                    </a:p>
                  </a:txBody>
                  <a:tcPr/>
                </a:tc>
                <a:tc>
                  <a:txBody>
                    <a:bodyPr/>
                    <a:lstStyle/>
                    <a:p>
                      <a:r>
                        <a:rPr lang="en-US" sz="1600" dirty="0"/>
                        <a:t>0.890 </a:t>
                      </a:r>
                    </a:p>
                  </a:txBody>
                  <a:tcPr/>
                </a:tc>
                <a:tc>
                  <a:txBody>
                    <a:bodyPr/>
                    <a:lstStyle/>
                    <a:p>
                      <a:r>
                        <a:rPr lang="en-US" sz="1600" dirty="0"/>
                        <a:t>0.797 </a:t>
                      </a:r>
                    </a:p>
                  </a:txBody>
                  <a:tcPr/>
                </a:tc>
                <a:extLst>
                  <a:ext uri="{0D108BD9-81ED-4DB2-BD59-A6C34878D82A}">
                    <a16:rowId xmlns:a16="http://schemas.microsoft.com/office/drawing/2014/main" val="20741650"/>
                  </a:ext>
                </a:extLst>
              </a:tr>
              <a:tr h="308245">
                <a:tc>
                  <a:txBody>
                    <a:bodyPr/>
                    <a:lstStyle/>
                    <a:p>
                      <a:r>
                        <a:rPr lang="en-US" sz="1600" dirty="0"/>
                        <a:t>Untuned Accuracy</a:t>
                      </a:r>
                    </a:p>
                  </a:txBody>
                  <a:tcPr/>
                </a:tc>
                <a:tc>
                  <a:txBody>
                    <a:bodyPr/>
                    <a:lstStyle/>
                    <a:p>
                      <a:r>
                        <a:rPr lang="en-US" sz="1600" dirty="0"/>
                        <a:t>0.730</a:t>
                      </a:r>
                    </a:p>
                  </a:txBody>
                  <a:tcPr/>
                </a:tc>
                <a:tc>
                  <a:txBody>
                    <a:bodyPr/>
                    <a:lstStyle/>
                    <a:p>
                      <a:r>
                        <a:rPr lang="en-US" sz="1600" dirty="0"/>
                        <a:t>0.727 </a:t>
                      </a:r>
                    </a:p>
                  </a:txBody>
                  <a:tcPr/>
                </a:tc>
                <a:tc>
                  <a:txBody>
                    <a:bodyPr/>
                    <a:lstStyle/>
                    <a:p>
                      <a:r>
                        <a:rPr lang="en-US" sz="1600" b="1" dirty="0">
                          <a:solidFill>
                            <a:srgbClr val="002060"/>
                          </a:solidFill>
                        </a:rPr>
                        <a:t>0.832 </a:t>
                      </a:r>
                    </a:p>
                  </a:txBody>
                  <a:tcPr/>
                </a:tc>
                <a:tc>
                  <a:txBody>
                    <a:bodyPr/>
                    <a:lstStyle/>
                    <a:p>
                      <a:r>
                        <a:rPr lang="en-US" sz="1600" dirty="0"/>
                        <a:t>0.787 </a:t>
                      </a:r>
                    </a:p>
                  </a:txBody>
                  <a:tcPr/>
                </a:tc>
                <a:tc>
                  <a:txBody>
                    <a:bodyPr/>
                    <a:lstStyle/>
                    <a:p>
                      <a:r>
                        <a:rPr lang="en-US" sz="1600" dirty="0"/>
                        <a:t>0.750 </a:t>
                      </a:r>
                    </a:p>
                  </a:txBody>
                  <a:tcPr/>
                </a:tc>
                <a:extLst>
                  <a:ext uri="{0D108BD9-81ED-4DB2-BD59-A6C34878D82A}">
                    <a16:rowId xmlns:a16="http://schemas.microsoft.com/office/drawing/2014/main" val="872136241"/>
                  </a:ext>
                </a:extLst>
              </a:tr>
              <a:tr h="308245">
                <a:tc>
                  <a:txBody>
                    <a:bodyPr/>
                    <a:lstStyle/>
                    <a:p>
                      <a:r>
                        <a:rPr lang="en-US" sz="1600" dirty="0"/>
                        <a:t>Untuned roc_auc</a:t>
                      </a:r>
                    </a:p>
                  </a:txBody>
                  <a:tcPr/>
                </a:tc>
                <a:tc>
                  <a:txBody>
                    <a:bodyPr/>
                    <a:lstStyle/>
                    <a:p>
                      <a:r>
                        <a:rPr lang="en-US" sz="1600" dirty="0"/>
                        <a:t>0.765</a:t>
                      </a:r>
                    </a:p>
                  </a:txBody>
                  <a:tcPr/>
                </a:tc>
                <a:tc>
                  <a:txBody>
                    <a:bodyPr/>
                    <a:lstStyle/>
                    <a:p>
                      <a:r>
                        <a:rPr lang="en-US" sz="1600" dirty="0"/>
                        <a:t>0.685 </a:t>
                      </a:r>
                    </a:p>
                  </a:txBody>
                  <a:tcPr/>
                </a:tc>
                <a:tc>
                  <a:txBody>
                    <a:bodyPr/>
                    <a:lstStyle/>
                    <a:p>
                      <a:r>
                        <a:rPr lang="en-US" sz="1600" b="1" dirty="0">
                          <a:solidFill>
                            <a:srgbClr val="002060"/>
                          </a:solidFill>
                        </a:rPr>
                        <a:t>0.893</a:t>
                      </a:r>
                      <a:r>
                        <a:rPr lang="en-US" sz="1600" dirty="0"/>
                        <a:t> </a:t>
                      </a:r>
                    </a:p>
                  </a:txBody>
                  <a:tcPr/>
                </a:tc>
                <a:tc>
                  <a:txBody>
                    <a:bodyPr/>
                    <a:lstStyle/>
                    <a:p>
                      <a:r>
                        <a:rPr lang="en-US" sz="1600" dirty="0"/>
                        <a:t>0.846 </a:t>
                      </a:r>
                    </a:p>
                  </a:txBody>
                  <a:tcPr/>
                </a:tc>
                <a:tc>
                  <a:txBody>
                    <a:bodyPr/>
                    <a:lstStyle/>
                    <a:p>
                      <a:r>
                        <a:rPr lang="en-US" sz="1600" dirty="0"/>
                        <a:t>0.788 </a:t>
                      </a:r>
                    </a:p>
                  </a:txBody>
                  <a:tcPr/>
                </a:tc>
                <a:extLst>
                  <a:ext uri="{0D108BD9-81ED-4DB2-BD59-A6C34878D82A}">
                    <a16:rowId xmlns:a16="http://schemas.microsoft.com/office/drawing/2014/main" val="1010743683"/>
                  </a:ext>
                </a:extLst>
              </a:tr>
            </a:tbl>
          </a:graphicData>
        </a:graphic>
      </p:graphicFrame>
    </p:spTree>
    <p:extLst>
      <p:ext uri="{BB962C8B-B14F-4D97-AF65-F5344CB8AC3E}">
        <p14:creationId xmlns:p14="http://schemas.microsoft.com/office/powerpoint/2010/main" val="3240548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2EE6C0C-E1E9-4BAB-8B52-F42D986C43B7}"/>
              </a:ext>
            </a:extLst>
          </p:cNvPr>
          <p:cNvSpPr>
            <a:spLocks noGrp="1"/>
          </p:cNvSpPr>
          <p:nvPr>
            <p:ph type="ftr" sz="quarter" idx="11"/>
          </p:nvPr>
        </p:nvSpPr>
        <p:spPr/>
        <p:txBody>
          <a:bodyPr/>
          <a:lstStyle/>
          <a:p>
            <a:r>
              <a:rPr lang="en-US"/>
              <a:t>Oswald Aguiar, PGCM(BA) Reg. No. P392010001, CME, AIMA.</a:t>
            </a:r>
          </a:p>
        </p:txBody>
      </p:sp>
      <p:sp>
        <p:nvSpPr>
          <p:cNvPr id="4" name="Slide Number Placeholder 3">
            <a:extLst>
              <a:ext uri="{FF2B5EF4-FFF2-40B4-BE49-F238E27FC236}">
                <a16:creationId xmlns:a16="http://schemas.microsoft.com/office/drawing/2014/main" id="{647D165A-1D79-4561-B3A0-0597055E18B2}"/>
              </a:ext>
            </a:extLst>
          </p:cNvPr>
          <p:cNvSpPr>
            <a:spLocks noGrp="1"/>
          </p:cNvSpPr>
          <p:nvPr>
            <p:ph type="sldNum" sz="quarter" idx="12"/>
          </p:nvPr>
        </p:nvSpPr>
        <p:spPr/>
        <p:txBody>
          <a:bodyPr/>
          <a:lstStyle/>
          <a:p>
            <a:fld id="{30A9DDBE-5014-4B5E-89AD-67548D32B8B6}" type="slidenum">
              <a:rPr lang="en-US" smtClean="0"/>
              <a:t>11</a:t>
            </a:fld>
            <a:endParaRPr lang="en-US"/>
          </a:p>
        </p:txBody>
      </p:sp>
      <p:pic>
        <p:nvPicPr>
          <p:cNvPr id="5" name="Picture 4">
            <a:extLst>
              <a:ext uri="{FF2B5EF4-FFF2-40B4-BE49-F238E27FC236}">
                <a16:creationId xmlns:a16="http://schemas.microsoft.com/office/drawing/2014/main" id="{F063B770-F028-4B8E-8EA9-30A91EDF0D3D}"/>
              </a:ext>
            </a:extLst>
          </p:cNvPr>
          <p:cNvPicPr>
            <a:picLocks noChangeAspect="1"/>
          </p:cNvPicPr>
          <p:nvPr/>
        </p:nvPicPr>
        <p:blipFill>
          <a:blip r:embed="rId2"/>
          <a:stretch>
            <a:fillRect/>
          </a:stretch>
        </p:blipFill>
        <p:spPr>
          <a:xfrm>
            <a:off x="133350" y="804862"/>
            <a:ext cx="7315200" cy="4144559"/>
          </a:xfrm>
          <a:prstGeom prst="rect">
            <a:avLst/>
          </a:prstGeom>
        </p:spPr>
      </p:pic>
      <p:pic>
        <p:nvPicPr>
          <p:cNvPr id="7" name="Picture 6">
            <a:extLst>
              <a:ext uri="{FF2B5EF4-FFF2-40B4-BE49-F238E27FC236}">
                <a16:creationId xmlns:a16="http://schemas.microsoft.com/office/drawing/2014/main" id="{2D27D529-13D5-4825-B3C1-186041A5F49A}"/>
              </a:ext>
            </a:extLst>
          </p:cNvPr>
          <p:cNvPicPr>
            <a:picLocks noChangeAspect="1"/>
          </p:cNvPicPr>
          <p:nvPr/>
        </p:nvPicPr>
        <p:blipFill>
          <a:blip r:embed="rId3"/>
          <a:stretch>
            <a:fillRect/>
          </a:stretch>
        </p:blipFill>
        <p:spPr>
          <a:xfrm>
            <a:off x="7448550" y="700087"/>
            <a:ext cx="4610100" cy="5248275"/>
          </a:xfrm>
          <a:prstGeom prst="rect">
            <a:avLst/>
          </a:prstGeom>
        </p:spPr>
      </p:pic>
      <p:sp>
        <p:nvSpPr>
          <p:cNvPr id="8" name="Title 1">
            <a:extLst>
              <a:ext uri="{FF2B5EF4-FFF2-40B4-BE49-F238E27FC236}">
                <a16:creationId xmlns:a16="http://schemas.microsoft.com/office/drawing/2014/main" id="{D25428BA-B6E0-4F3E-B6A6-BBF286C1C8E2}"/>
              </a:ext>
            </a:extLst>
          </p:cNvPr>
          <p:cNvSpPr>
            <a:spLocks noGrp="1"/>
          </p:cNvSpPr>
          <p:nvPr>
            <p:ph type="title"/>
          </p:nvPr>
        </p:nvSpPr>
        <p:spPr>
          <a:xfrm>
            <a:off x="838200" y="84658"/>
            <a:ext cx="10515600" cy="720204"/>
          </a:xfrm>
        </p:spPr>
        <p:txBody>
          <a:bodyPr>
            <a:normAutofit/>
          </a:bodyPr>
          <a:lstStyle/>
          <a:p>
            <a:r>
              <a:rPr lang="en-US" sz="4000" dirty="0"/>
              <a:t>Exploring the data with </a:t>
            </a:r>
            <a:r>
              <a:rPr lang="en-US" sz="4000" b="1" dirty="0"/>
              <a:t>ggmap</a:t>
            </a:r>
            <a:r>
              <a:rPr lang="en-US" sz="4000" dirty="0"/>
              <a:t> package</a:t>
            </a:r>
          </a:p>
        </p:txBody>
      </p:sp>
      <p:sp>
        <p:nvSpPr>
          <p:cNvPr id="9" name="TextBox 8">
            <a:extLst>
              <a:ext uri="{FF2B5EF4-FFF2-40B4-BE49-F238E27FC236}">
                <a16:creationId xmlns:a16="http://schemas.microsoft.com/office/drawing/2014/main" id="{04B5A7A8-1E09-4228-BDD7-20FF388875C9}"/>
              </a:ext>
            </a:extLst>
          </p:cNvPr>
          <p:cNvSpPr txBox="1"/>
          <p:nvPr/>
        </p:nvSpPr>
        <p:spPr>
          <a:xfrm>
            <a:off x="381000" y="4949421"/>
            <a:ext cx="7162800" cy="1200329"/>
          </a:xfrm>
          <a:prstGeom prst="rect">
            <a:avLst/>
          </a:prstGeom>
          <a:noFill/>
        </p:spPr>
        <p:txBody>
          <a:bodyPr wrap="square" rtlCol="0">
            <a:spAutoFit/>
          </a:bodyPr>
          <a:lstStyle/>
          <a:p>
            <a:r>
              <a:rPr lang="en-US" b="1" dirty="0"/>
              <a:t>Above – </a:t>
            </a:r>
            <a:r>
              <a:rPr lang="en-US" dirty="0"/>
              <a:t>Predictions from 5 fold cross validated </a:t>
            </a:r>
            <a:r>
              <a:rPr lang="en-US" b="1" dirty="0"/>
              <a:t>XGboost</a:t>
            </a:r>
            <a:r>
              <a:rPr lang="en-US" dirty="0"/>
              <a:t> Model with tuned Hyperparameters.</a:t>
            </a:r>
            <a:r>
              <a:rPr lang="en-US" b="1" dirty="0"/>
              <a:t> </a:t>
            </a:r>
          </a:p>
          <a:p>
            <a:r>
              <a:rPr lang="en-US" b="1" dirty="0"/>
              <a:t>Right – </a:t>
            </a:r>
            <a:r>
              <a:rPr lang="en-US" dirty="0"/>
              <a:t>Original dataset showing well_status = </a:t>
            </a:r>
            <a:r>
              <a:rPr lang="en-US" b="1" dirty="0"/>
              <a:t>“functional” </a:t>
            </a:r>
            <a:r>
              <a:rPr lang="en-US" dirty="0"/>
              <a:t>and             </a:t>
            </a:r>
            <a:r>
              <a:rPr lang="en-US" b="1" dirty="0"/>
              <a:t>“non functional” </a:t>
            </a:r>
            <a:r>
              <a:rPr lang="en-US" dirty="0"/>
              <a:t>plotted on the Tanzania Map.</a:t>
            </a:r>
            <a:endParaRPr lang="en-US" b="1" dirty="0"/>
          </a:p>
        </p:txBody>
      </p:sp>
    </p:spTree>
    <p:extLst>
      <p:ext uri="{BB962C8B-B14F-4D97-AF65-F5344CB8AC3E}">
        <p14:creationId xmlns:p14="http://schemas.microsoft.com/office/powerpoint/2010/main" val="2139169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36F4D-BEBF-46FC-B58A-C5AC73CBD39C}"/>
              </a:ext>
            </a:extLst>
          </p:cNvPr>
          <p:cNvSpPr>
            <a:spLocks noGrp="1"/>
          </p:cNvSpPr>
          <p:nvPr>
            <p:ph type="title"/>
          </p:nvPr>
        </p:nvSpPr>
        <p:spPr>
          <a:xfrm>
            <a:off x="447675" y="0"/>
            <a:ext cx="10515600" cy="1325563"/>
          </a:xfrm>
        </p:spPr>
        <p:txBody>
          <a:bodyPr>
            <a:normAutofit/>
          </a:bodyPr>
          <a:lstStyle/>
          <a:p>
            <a:r>
              <a:rPr lang="en-US" sz="4000" dirty="0"/>
              <a:t>Model Interpretability – Instance level findings</a:t>
            </a:r>
          </a:p>
        </p:txBody>
      </p:sp>
      <p:pic>
        <p:nvPicPr>
          <p:cNvPr id="7" name="Content Placeholder 6">
            <a:extLst>
              <a:ext uri="{FF2B5EF4-FFF2-40B4-BE49-F238E27FC236}">
                <a16:creationId xmlns:a16="http://schemas.microsoft.com/office/drawing/2014/main" id="{7D4D9FB9-73A2-4D88-8F13-832E85B2DB1A}"/>
              </a:ext>
            </a:extLst>
          </p:cNvPr>
          <p:cNvPicPr>
            <a:picLocks noGrp="1" noChangeAspect="1"/>
          </p:cNvPicPr>
          <p:nvPr>
            <p:ph sz="half" idx="1"/>
          </p:nvPr>
        </p:nvPicPr>
        <p:blipFill>
          <a:blip r:embed="rId2"/>
          <a:stretch>
            <a:fillRect/>
          </a:stretch>
        </p:blipFill>
        <p:spPr>
          <a:xfrm>
            <a:off x="0" y="1627319"/>
            <a:ext cx="5857875" cy="2502718"/>
          </a:xfrm>
          <a:prstGeom prst="rect">
            <a:avLst/>
          </a:prstGeom>
        </p:spPr>
      </p:pic>
      <p:sp>
        <p:nvSpPr>
          <p:cNvPr id="5" name="Footer Placeholder 4">
            <a:extLst>
              <a:ext uri="{FF2B5EF4-FFF2-40B4-BE49-F238E27FC236}">
                <a16:creationId xmlns:a16="http://schemas.microsoft.com/office/drawing/2014/main" id="{EC2D62F4-2E8B-4C7B-B6A1-B771B4F941BD}"/>
              </a:ext>
            </a:extLst>
          </p:cNvPr>
          <p:cNvSpPr>
            <a:spLocks noGrp="1"/>
          </p:cNvSpPr>
          <p:nvPr>
            <p:ph type="ftr" sz="quarter" idx="11"/>
          </p:nvPr>
        </p:nvSpPr>
        <p:spPr/>
        <p:txBody>
          <a:bodyPr/>
          <a:lstStyle/>
          <a:p>
            <a:r>
              <a:rPr lang="en-US"/>
              <a:t>Oswald Aguiar, PGCM(BA) Reg. No. P392010001, CME, AIMA.</a:t>
            </a:r>
          </a:p>
        </p:txBody>
      </p:sp>
      <p:sp>
        <p:nvSpPr>
          <p:cNvPr id="6" name="Slide Number Placeholder 5">
            <a:extLst>
              <a:ext uri="{FF2B5EF4-FFF2-40B4-BE49-F238E27FC236}">
                <a16:creationId xmlns:a16="http://schemas.microsoft.com/office/drawing/2014/main" id="{1F998C9F-E1FC-4A67-A77D-D2A5904D05AD}"/>
              </a:ext>
            </a:extLst>
          </p:cNvPr>
          <p:cNvSpPr>
            <a:spLocks noGrp="1"/>
          </p:cNvSpPr>
          <p:nvPr>
            <p:ph type="sldNum" sz="quarter" idx="12"/>
          </p:nvPr>
        </p:nvSpPr>
        <p:spPr/>
        <p:txBody>
          <a:bodyPr/>
          <a:lstStyle/>
          <a:p>
            <a:fld id="{30A9DDBE-5014-4B5E-89AD-67548D32B8B6}" type="slidenum">
              <a:rPr lang="en-US" smtClean="0"/>
              <a:t>12</a:t>
            </a:fld>
            <a:endParaRPr lang="en-US"/>
          </a:p>
        </p:txBody>
      </p:sp>
      <p:sp>
        <p:nvSpPr>
          <p:cNvPr id="10" name="TextBox 9">
            <a:extLst>
              <a:ext uri="{FF2B5EF4-FFF2-40B4-BE49-F238E27FC236}">
                <a16:creationId xmlns:a16="http://schemas.microsoft.com/office/drawing/2014/main" id="{DA4E12B7-05BF-42CC-B5A9-F31C6DCED02E}"/>
              </a:ext>
            </a:extLst>
          </p:cNvPr>
          <p:cNvSpPr txBox="1"/>
          <p:nvPr/>
        </p:nvSpPr>
        <p:spPr>
          <a:xfrm>
            <a:off x="561975" y="4126719"/>
            <a:ext cx="5143500" cy="2277547"/>
          </a:xfrm>
          <a:prstGeom prst="rect">
            <a:avLst/>
          </a:prstGeom>
          <a:noFill/>
        </p:spPr>
        <p:txBody>
          <a:bodyPr wrap="square" rtlCol="0">
            <a:spAutoFit/>
          </a:bodyPr>
          <a:lstStyle/>
          <a:p>
            <a:r>
              <a:rPr lang="en-US" b="1" dirty="0"/>
              <a:t>Instance</a:t>
            </a:r>
            <a:r>
              <a:rPr lang="en-US" dirty="0"/>
              <a:t> – row 9,999</a:t>
            </a:r>
          </a:p>
          <a:p>
            <a:r>
              <a:rPr lang="en-US" b="1" dirty="0"/>
              <a:t>Prediction</a:t>
            </a:r>
            <a:r>
              <a:rPr lang="en-US" dirty="0"/>
              <a:t> – </a:t>
            </a:r>
            <a:r>
              <a:rPr lang="en-US" b="1" dirty="0"/>
              <a:t>94.2% </a:t>
            </a:r>
            <a:r>
              <a:rPr lang="en-US" dirty="0"/>
              <a:t>probability that the well is functional</a:t>
            </a:r>
          </a:p>
          <a:p>
            <a:r>
              <a:rPr lang="en-US" b="1" dirty="0" err="1"/>
              <a:t>Construction_year</a:t>
            </a:r>
            <a:r>
              <a:rPr lang="en-US" b="1" dirty="0"/>
              <a:t> </a:t>
            </a:r>
            <a:r>
              <a:rPr lang="en-US" dirty="0"/>
              <a:t>– 2010 increases the probability that the well is functional by </a:t>
            </a:r>
            <a:r>
              <a:rPr lang="en-US" b="1" dirty="0"/>
              <a:t>10.3%</a:t>
            </a:r>
          </a:p>
          <a:p>
            <a:r>
              <a:rPr lang="en-US" b="1" dirty="0"/>
              <a:t>Quantity = enough - </a:t>
            </a:r>
            <a:r>
              <a:rPr lang="en-US" dirty="0"/>
              <a:t>increases the probability that the well is functional by </a:t>
            </a:r>
            <a:r>
              <a:rPr lang="en-US" b="1" dirty="0"/>
              <a:t>7%</a:t>
            </a:r>
          </a:p>
          <a:p>
            <a:r>
              <a:rPr lang="en-US" sz="1400" i="1" dirty="0"/>
              <a:t>*No negative influence of variables is noted in this instance</a:t>
            </a:r>
          </a:p>
        </p:txBody>
      </p:sp>
      <p:sp>
        <p:nvSpPr>
          <p:cNvPr id="12" name="TextBox 11">
            <a:extLst>
              <a:ext uri="{FF2B5EF4-FFF2-40B4-BE49-F238E27FC236}">
                <a16:creationId xmlns:a16="http://schemas.microsoft.com/office/drawing/2014/main" id="{1B6C30E7-4AB2-421F-B9C3-3358ECE96698}"/>
              </a:ext>
            </a:extLst>
          </p:cNvPr>
          <p:cNvSpPr txBox="1"/>
          <p:nvPr/>
        </p:nvSpPr>
        <p:spPr>
          <a:xfrm>
            <a:off x="695325" y="1123950"/>
            <a:ext cx="10858500" cy="368563"/>
          </a:xfrm>
          <a:prstGeom prst="rect">
            <a:avLst/>
          </a:prstGeom>
          <a:noFill/>
        </p:spPr>
        <p:txBody>
          <a:bodyPr wrap="square" rtlCol="0">
            <a:spAutoFit/>
          </a:bodyPr>
          <a:lstStyle/>
          <a:p>
            <a:r>
              <a:rPr lang="en-US" dirty="0"/>
              <a:t>Break-down plot of random forest model showing </a:t>
            </a:r>
            <a:r>
              <a:rPr lang="en-US" b="1" dirty="0"/>
              <a:t>instance level </a:t>
            </a:r>
            <a:r>
              <a:rPr lang="en-US" dirty="0"/>
              <a:t>variable </a:t>
            </a:r>
            <a:r>
              <a:rPr lang="en-US" dirty="0" err="1"/>
              <a:t>explainability</a:t>
            </a:r>
            <a:r>
              <a:rPr lang="en-US" dirty="0"/>
              <a:t> and influence on outcome.</a:t>
            </a:r>
          </a:p>
        </p:txBody>
      </p:sp>
      <p:pic>
        <p:nvPicPr>
          <p:cNvPr id="15" name="Content Placeholder 14">
            <a:extLst>
              <a:ext uri="{FF2B5EF4-FFF2-40B4-BE49-F238E27FC236}">
                <a16:creationId xmlns:a16="http://schemas.microsoft.com/office/drawing/2014/main" id="{16718588-DF37-4E29-BAC2-9AF49105BF94}"/>
              </a:ext>
            </a:extLst>
          </p:cNvPr>
          <p:cNvPicPr>
            <a:picLocks noGrp="1" noChangeAspect="1"/>
          </p:cNvPicPr>
          <p:nvPr>
            <p:ph sz="half" idx="2"/>
          </p:nvPr>
        </p:nvPicPr>
        <p:blipFill>
          <a:blip r:embed="rId3"/>
          <a:stretch>
            <a:fillRect/>
          </a:stretch>
        </p:blipFill>
        <p:spPr>
          <a:xfrm>
            <a:off x="6096000" y="1627319"/>
            <a:ext cx="6096000" cy="2502718"/>
          </a:xfrm>
          <a:prstGeom prst="rect">
            <a:avLst/>
          </a:prstGeom>
        </p:spPr>
      </p:pic>
      <p:sp>
        <p:nvSpPr>
          <p:cNvPr id="17" name="TextBox 16">
            <a:extLst>
              <a:ext uri="{FF2B5EF4-FFF2-40B4-BE49-F238E27FC236}">
                <a16:creationId xmlns:a16="http://schemas.microsoft.com/office/drawing/2014/main" id="{5771DC11-8056-4211-A89E-C7080578AFEF}"/>
              </a:ext>
            </a:extLst>
          </p:cNvPr>
          <p:cNvSpPr txBox="1"/>
          <p:nvPr/>
        </p:nvSpPr>
        <p:spPr>
          <a:xfrm>
            <a:off x="6096000" y="4126719"/>
            <a:ext cx="5143500" cy="2246769"/>
          </a:xfrm>
          <a:prstGeom prst="rect">
            <a:avLst/>
          </a:prstGeom>
          <a:noFill/>
        </p:spPr>
        <p:txBody>
          <a:bodyPr wrap="square" rtlCol="0">
            <a:spAutoFit/>
          </a:bodyPr>
          <a:lstStyle/>
          <a:p>
            <a:r>
              <a:rPr lang="en-US" b="1" dirty="0"/>
              <a:t>Instance</a:t>
            </a:r>
            <a:r>
              <a:rPr lang="en-US" dirty="0"/>
              <a:t> – row 21,999</a:t>
            </a:r>
          </a:p>
          <a:p>
            <a:r>
              <a:rPr lang="en-US" b="1" dirty="0"/>
              <a:t>Prediction</a:t>
            </a:r>
            <a:r>
              <a:rPr lang="en-US" dirty="0"/>
              <a:t> – </a:t>
            </a:r>
            <a:r>
              <a:rPr lang="en-US" b="1" dirty="0"/>
              <a:t>20.8% </a:t>
            </a:r>
            <a:r>
              <a:rPr lang="en-US" dirty="0"/>
              <a:t>probability that the well is functional</a:t>
            </a:r>
          </a:p>
          <a:p>
            <a:r>
              <a:rPr lang="en-US" b="1" dirty="0" err="1"/>
              <a:t>Construction_year</a:t>
            </a:r>
            <a:r>
              <a:rPr lang="en-US" b="1" dirty="0"/>
              <a:t> </a:t>
            </a:r>
            <a:r>
              <a:rPr lang="en-US" dirty="0"/>
              <a:t>– 1979 decreases the probability that the well is functional by </a:t>
            </a:r>
            <a:r>
              <a:rPr lang="en-US" b="1" dirty="0"/>
              <a:t>16.1%</a:t>
            </a:r>
          </a:p>
          <a:p>
            <a:r>
              <a:rPr lang="en-US" b="1" dirty="0"/>
              <a:t>Quantity = enough - </a:t>
            </a:r>
            <a:r>
              <a:rPr lang="en-US" dirty="0"/>
              <a:t>increases the probability that the well is functional by </a:t>
            </a:r>
            <a:r>
              <a:rPr lang="en-US" b="1" dirty="0"/>
              <a:t>5.7%</a:t>
            </a:r>
          </a:p>
          <a:p>
            <a:r>
              <a:rPr lang="en-US" sz="1400" i="1" dirty="0"/>
              <a:t>*Only one variable having positive influence is noted in this instance</a:t>
            </a:r>
          </a:p>
        </p:txBody>
      </p:sp>
    </p:spTree>
    <p:extLst>
      <p:ext uri="{BB962C8B-B14F-4D97-AF65-F5344CB8AC3E}">
        <p14:creationId xmlns:p14="http://schemas.microsoft.com/office/powerpoint/2010/main" val="2787608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4B156-5D2A-4D54-80E7-EEA6E20C2708}"/>
              </a:ext>
            </a:extLst>
          </p:cNvPr>
          <p:cNvSpPr>
            <a:spLocks noGrp="1"/>
          </p:cNvSpPr>
          <p:nvPr>
            <p:ph type="title"/>
          </p:nvPr>
        </p:nvSpPr>
        <p:spPr/>
        <p:txBody>
          <a:bodyPr>
            <a:normAutofit/>
          </a:bodyPr>
          <a:lstStyle/>
          <a:p>
            <a:r>
              <a:rPr lang="en-US" sz="4000" dirty="0"/>
              <a:t>Conclusion</a:t>
            </a:r>
          </a:p>
        </p:txBody>
      </p:sp>
      <p:sp>
        <p:nvSpPr>
          <p:cNvPr id="3" name="Content Placeholder 2">
            <a:extLst>
              <a:ext uri="{FF2B5EF4-FFF2-40B4-BE49-F238E27FC236}">
                <a16:creationId xmlns:a16="http://schemas.microsoft.com/office/drawing/2014/main" id="{6BDD3BBE-2817-48B5-9AE7-0B2E56CE1AA3}"/>
              </a:ext>
            </a:extLst>
          </p:cNvPr>
          <p:cNvSpPr>
            <a:spLocks noGrp="1"/>
          </p:cNvSpPr>
          <p:nvPr>
            <p:ph idx="1"/>
          </p:nvPr>
        </p:nvSpPr>
        <p:spPr/>
        <p:txBody>
          <a:bodyPr>
            <a:normAutofit fontScale="70000" lnSpcReduction="20000"/>
          </a:bodyPr>
          <a:lstStyle/>
          <a:p>
            <a:pPr marL="0" indent="0">
              <a:buNone/>
            </a:pPr>
            <a:r>
              <a:rPr lang="en-US" b="1" dirty="0"/>
              <a:t>Best Performing Algorithms – </a:t>
            </a:r>
          </a:p>
          <a:p>
            <a:r>
              <a:rPr lang="en-US" dirty="0"/>
              <a:t>Random forest and XGboost models perform the best. </a:t>
            </a:r>
          </a:p>
          <a:p>
            <a:r>
              <a:rPr lang="en-US" dirty="0"/>
              <a:t>Random forest has the best out of the box performance.</a:t>
            </a:r>
          </a:p>
          <a:p>
            <a:r>
              <a:rPr lang="en-US" dirty="0"/>
              <a:t>Hyperparameter tuning greatly improves the performance of decision tree and XGboost models</a:t>
            </a:r>
          </a:p>
          <a:p>
            <a:pPr marL="0" indent="0">
              <a:buNone/>
            </a:pPr>
            <a:endParaRPr lang="en-US" b="1" dirty="0"/>
          </a:p>
          <a:p>
            <a:pPr marL="0" indent="0">
              <a:buNone/>
            </a:pPr>
            <a:r>
              <a:rPr lang="en-US" b="1" dirty="0"/>
              <a:t>Variables – </a:t>
            </a:r>
          </a:p>
          <a:p>
            <a:r>
              <a:rPr lang="en-US" dirty="0"/>
              <a:t>construction_year, location(longitude and latitude) and quantity have the highest predictive power</a:t>
            </a:r>
          </a:p>
          <a:p>
            <a:r>
              <a:rPr lang="en-US" dirty="0"/>
              <a:t>Feature Engineering can reveal important features that may not have been considered to have high predictive power initially as in the case of quantity</a:t>
            </a:r>
          </a:p>
          <a:p>
            <a:r>
              <a:rPr lang="en-US" dirty="0"/>
              <a:t>It is import to bin variables with high number of levels</a:t>
            </a:r>
          </a:p>
          <a:p>
            <a:r>
              <a:rPr lang="en-US" dirty="0"/>
              <a:t>Data preprocessing is important in order to avoid Garbage in Garbage Out</a:t>
            </a:r>
          </a:p>
          <a:p>
            <a:r>
              <a:rPr lang="en-US" dirty="0"/>
              <a:t>Some variables such as source, source_class seem important at first glance but weren’t found to be important during feature extraction</a:t>
            </a:r>
          </a:p>
          <a:p>
            <a:pPr marL="0" indent="0">
              <a:buNone/>
            </a:pPr>
            <a:endParaRPr lang="en-US" dirty="0"/>
          </a:p>
          <a:p>
            <a:pPr marL="0" indent="0">
              <a:buNone/>
            </a:pPr>
            <a:endParaRPr lang="en-US" dirty="0"/>
          </a:p>
        </p:txBody>
      </p:sp>
      <p:sp>
        <p:nvSpPr>
          <p:cNvPr id="4" name="Footer Placeholder 3">
            <a:extLst>
              <a:ext uri="{FF2B5EF4-FFF2-40B4-BE49-F238E27FC236}">
                <a16:creationId xmlns:a16="http://schemas.microsoft.com/office/drawing/2014/main" id="{A99C53CC-15D7-4CA3-8E30-8C3EAD1BC852}"/>
              </a:ext>
            </a:extLst>
          </p:cNvPr>
          <p:cNvSpPr>
            <a:spLocks noGrp="1"/>
          </p:cNvSpPr>
          <p:nvPr>
            <p:ph type="ftr" sz="quarter" idx="11"/>
          </p:nvPr>
        </p:nvSpPr>
        <p:spPr/>
        <p:txBody>
          <a:bodyPr/>
          <a:lstStyle/>
          <a:p>
            <a:r>
              <a:rPr lang="en-US"/>
              <a:t>Oswald Aguiar, PGCM(BA) Reg. No. P392010001, CME, AIMA.</a:t>
            </a:r>
          </a:p>
        </p:txBody>
      </p:sp>
      <p:sp>
        <p:nvSpPr>
          <p:cNvPr id="5" name="Slide Number Placeholder 4">
            <a:extLst>
              <a:ext uri="{FF2B5EF4-FFF2-40B4-BE49-F238E27FC236}">
                <a16:creationId xmlns:a16="http://schemas.microsoft.com/office/drawing/2014/main" id="{260CE2C9-F3CE-4F1F-A4FA-F1C11ED0B49E}"/>
              </a:ext>
            </a:extLst>
          </p:cNvPr>
          <p:cNvSpPr>
            <a:spLocks noGrp="1"/>
          </p:cNvSpPr>
          <p:nvPr>
            <p:ph type="sldNum" sz="quarter" idx="12"/>
          </p:nvPr>
        </p:nvSpPr>
        <p:spPr/>
        <p:txBody>
          <a:bodyPr/>
          <a:lstStyle/>
          <a:p>
            <a:fld id="{30A9DDBE-5014-4B5E-89AD-67548D32B8B6}" type="slidenum">
              <a:rPr lang="en-US" smtClean="0"/>
              <a:t>13</a:t>
            </a:fld>
            <a:endParaRPr lang="en-US"/>
          </a:p>
        </p:txBody>
      </p:sp>
    </p:spTree>
    <p:extLst>
      <p:ext uri="{BB962C8B-B14F-4D97-AF65-F5344CB8AC3E}">
        <p14:creationId xmlns:p14="http://schemas.microsoft.com/office/powerpoint/2010/main" val="9181369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43B1F-CD86-4E0D-AC7D-83C3AD71438C}"/>
              </a:ext>
            </a:extLst>
          </p:cNvPr>
          <p:cNvSpPr>
            <a:spLocks noGrp="1"/>
          </p:cNvSpPr>
          <p:nvPr>
            <p:ph type="title"/>
          </p:nvPr>
        </p:nvSpPr>
        <p:spPr/>
        <p:txBody>
          <a:bodyPr/>
          <a:lstStyle/>
          <a:p>
            <a:r>
              <a:rPr lang="en-US" sz="4000" dirty="0"/>
              <a:t>Learning</a:t>
            </a:r>
            <a:r>
              <a:rPr lang="en-US" dirty="0"/>
              <a:t> Points</a:t>
            </a:r>
          </a:p>
        </p:txBody>
      </p:sp>
      <p:sp>
        <p:nvSpPr>
          <p:cNvPr id="3" name="Content Placeholder 2">
            <a:extLst>
              <a:ext uri="{FF2B5EF4-FFF2-40B4-BE49-F238E27FC236}">
                <a16:creationId xmlns:a16="http://schemas.microsoft.com/office/drawing/2014/main" id="{0CCD9472-460B-40C3-92E4-455E3E7FE969}"/>
              </a:ext>
            </a:extLst>
          </p:cNvPr>
          <p:cNvSpPr>
            <a:spLocks noGrp="1"/>
          </p:cNvSpPr>
          <p:nvPr>
            <p:ph idx="1"/>
          </p:nvPr>
        </p:nvSpPr>
        <p:spPr/>
        <p:txBody>
          <a:bodyPr>
            <a:normAutofit fontScale="92500" lnSpcReduction="10000"/>
          </a:bodyPr>
          <a:lstStyle/>
          <a:p>
            <a:r>
              <a:rPr lang="en-US" dirty="0"/>
              <a:t>Using multiple models to compare results is important in finding the best results</a:t>
            </a:r>
          </a:p>
          <a:p>
            <a:r>
              <a:rPr lang="en-US" dirty="0"/>
              <a:t>High quality visualizations make it easy to engage stakeholders</a:t>
            </a:r>
          </a:p>
          <a:p>
            <a:r>
              <a:rPr lang="en-US" dirty="0"/>
              <a:t>Exploratory Data Analysis is a key part of learning about the data</a:t>
            </a:r>
          </a:p>
          <a:p>
            <a:r>
              <a:rPr lang="en-US" dirty="0"/>
              <a:t>Tree based models may perform better than Deep Learning models on tabular data</a:t>
            </a:r>
          </a:p>
          <a:p>
            <a:r>
              <a:rPr lang="en-US" dirty="0"/>
              <a:t>It is important to split the dataset for training and testing by generating stratified samples by the target variable to avoid class imbalance</a:t>
            </a:r>
          </a:p>
          <a:p>
            <a:r>
              <a:rPr lang="en-US" dirty="0"/>
              <a:t>It is important to use cross-validation and bootstrap resampling to train robust models </a:t>
            </a:r>
          </a:p>
          <a:p>
            <a:r>
              <a:rPr lang="en-US" dirty="0"/>
              <a:t>It needs to be ensured that all variables are encoded correctly</a:t>
            </a:r>
          </a:p>
          <a:p>
            <a:pPr marL="0" indent="0">
              <a:buNone/>
            </a:pPr>
            <a:endParaRPr lang="en-US" dirty="0"/>
          </a:p>
          <a:p>
            <a:pPr marL="0" indent="0">
              <a:buNone/>
            </a:pPr>
            <a:endParaRPr lang="en-US" dirty="0"/>
          </a:p>
        </p:txBody>
      </p:sp>
      <p:sp>
        <p:nvSpPr>
          <p:cNvPr id="4" name="Footer Placeholder 3">
            <a:extLst>
              <a:ext uri="{FF2B5EF4-FFF2-40B4-BE49-F238E27FC236}">
                <a16:creationId xmlns:a16="http://schemas.microsoft.com/office/drawing/2014/main" id="{08A3C495-326D-4DC9-88A7-D1D9451CEF10}"/>
              </a:ext>
            </a:extLst>
          </p:cNvPr>
          <p:cNvSpPr>
            <a:spLocks noGrp="1"/>
          </p:cNvSpPr>
          <p:nvPr>
            <p:ph type="ftr" sz="quarter" idx="11"/>
          </p:nvPr>
        </p:nvSpPr>
        <p:spPr/>
        <p:txBody>
          <a:bodyPr/>
          <a:lstStyle/>
          <a:p>
            <a:r>
              <a:rPr lang="en-US"/>
              <a:t>Oswald Aguiar, PGCM(BA) Reg. No. P392010001, CME, AIMA.</a:t>
            </a:r>
          </a:p>
        </p:txBody>
      </p:sp>
      <p:sp>
        <p:nvSpPr>
          <p:cNvPr id="5" name="Slide Number Placeholder 4">
            <a:extLst>
              <a:ext uri="{FF2B5EF4-FFF2-40B4-BE49-F238E27FC236}">
                <a16:creationId xmlns:a16="http://schemas.microsoft.com/office/drawing/2014/main" id="{F9F750AD-57F8-44BD-B6F6-4113AEB462AB}"/>
              </a:ext>
            </a:extLst>
          </p:cNvPr>
          <p:cNvSpPr>
            <a:spLocks noGrp="1"/>
          </p:cNvSpPr>
          <p:nvPr>
            <p:ph type="sldNum" sz="quarter" idx="12"/>
          </p:nvPr>
        </p:nvSpPr>
        <p:spPr/>
        <p:txBody>
          <a:bodyPr/>
          <a:lstStyle/>
          <a:p>
            <a:fld id="{30A9DDBE-5014-4B5E-89AD-67548D32B8B6}" type="slidenum">
              <a:rPr lang="en-US" smtClean="0"/>
              <a:t>14</a:t>
            </a:fld>
            <a:endParaRPr lang="en-US"/>
          </a:p>
        </p:txBody>
      </p:sp>
    </p:spTree>
    <p:extLst>
      <p:ext uri="{BB962C8B-B14F-4D97-AF65-F5344CB8AC3E}">
        <p14:creationId xmlns:p14="http://schemas.microsoft.com/office/powerpoint/2010/main" val="10763346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C71DE-FA0B-4ABA-A098-95F1A247D959}"/>
              </a:ext>
            </a:extLst>
          </p:cNvPr>
          <p:cNvSpPr>
            <a:spLocks noGrp="1"/>
          </p:cNvSpPr>
          <p:nvPr>
            <p:ph type="title"/>
          </p:nvPr>
        </p:nvSpPr>
        <p:spPr/>
        <p:txBody>
          <a:bodyPr>
            <a:normAutofit/>
          </a:bodyPr>
          <a:lstStyle/>
          <a:p>
            <a:r>
              <a:rPr lang="en-US" sz="4000" dirty="0"/>
              <a:t>References</a:t>
            </a:r>
          </a:p>
        </p:txBody>
      </p:sp>
      <p:sp>
        <p:nvSpPr>
          <p:cNvPr id="3" name="Content Placeholder 2">
            <a:extLst>
              <a:ext uri="{FF2B5EF4-FFF2-40B4-BE49-F238E27FC236}">
                <a16:creationId xmlns:a16="http://schemas.microsoft.com/office/drawing/2014/main" id="{F4A64232-AEEA-4BA1-A2AB-C379634815A2}"/>
              </a:ext>
            </a:extLst>
          </p:cNvPr>
          <p:cNvSpPr>
            <a:spLocks noGrp="1"/>
          </p:cNvSpPr>
          <p:nvPr>
            <p:ph idx="1"/>
          </p:nvPr>
        </p:nvSpPr>
        <p:spPr/>
        <p:txBody>
          <a:bodyPr>
            <a:normAutofit fontScale="77500" lnSpcReduction="20000"/>
          </a:bodyPr>
          <a:lstStyle/>
          <a:p>
            <a:pPr marL="514350" indent="-514350">
              <a:lnSpc>
                <a:spcPct val="120000"/>
              </a:lnSpc>
              <a:buFont typeface="+mj-lt"/>
              <a:buAutoNum type="arabicPeriod"/>
            </a:pPr>
            <a:r>
              <a:rPr lang="en-GB" dirty="0"/>
              <a:t>Tanzania Water Competition:  </a:t>
            </a:r>
            <a:r>
              <a:rPr lang="en-GB" dirty="0">
                <a:hlinkClick r:id="rId2"/>
              </a:rPr>
              <a:t>https://www.drivendata.org/competitions/7/pump-it-up-data-mining-the-water-table/</a:t>
            </a:r>
            <a:endParaRPr lang="en-GB" dirty="0"/>
          </a:p>
          <a:p>
            <a:pPr marL="514350" indent="-514350">
              <a:lnSpc>
                <a:spcPct val="120000"/>
              </a:lnSpc>
              <a:buFont typeface="+mj-lt"/>
              <a:buAutoNum type="arabicPeriod"/>
            </a:pPr>
            <a:r>
              <a:rPr lang="en-GB" dirty="0"/>
              <a:t>Julia </a:t>
            </a:r>
            <a:r>
              <a:rPr lang="en-GB" dirty="0" err="1"/>
              <a:t>Silge</a:t>
            </a:r>
            <a:r>
              <a:rPr lang="en-GB" dirty="0"/>
              <a:t>: </a:t>
            </a:r>
          </a:p>
          <a:p>
            <a:pPr>
              <a:lnSpc>
                <a:spcPct val="120000"/>
              </a:lnSpc>
            </a:pPr>
            <a:r>
              <a:rPr lang="en-GB" dirty="0">
                <a:hlinkClick r:id="rId3"/>
              </a:rPr>
              <a:t>https://juliasilge.com/blog/water-sources/</a:t>
            </a:r>
            <a:endParaRPr lang="en-GB" dirty="0"/>
          </a:p>
          <a:p>
            <a:pPr>
              <a:lnSpc>
                <a:spcPct val="120000"/>
              </a:lnSpc>
            </a:pPr>
            <a:r>
              <a:rPr lang="en-GB" dirty="0">
                <a:hlinkClick r:id="rId4"/>
              </a:rPr>
              <a:t>https://juliasilge.com/blog/xgboost-tune-volleyball/</a:t>
            </a:r>
            <a:endParaRPr lang="en-GB" dirty="0"/>
          </a:p>
          <a:p>
            <a:pPr marL="0" indent="0">
              <a:lnSpc>
                <a:spcPct val="120000"/>
              </a:lnSpc>
              <a:buNone/>
            </a:pPr>
            <a:r>
              <a:rPr lang="en-GB" dirty="0"/>
              <a:t>3.     </a:t>
            </a:r>
            <a:r>
              <a:rPr lang="en-GB" dirty="0" err="1"/>
              <a:t>yuzaR</a:t>
            </a:r>
            <a:r>
              <a:rPr lang="en-GB" dirty="0"/>
              <a:t>-Blog: </a:t>
            </a:r>
            <a:r>
              <a:rPr lang="en-GB" dirty="0" err="1"/>
              <a:t>Zablotski</a:t>
            </a:r>
            <a:r>
              <a:rPr lang="en-GB" dirty="0"/>
              <a:t> (2021, Jan. 9). </a:t>
            </a:r>
            <a:r>
              <a:rPr lang="en-GB" dirty="0" err="1"/>
              <a:t>yuzaR</a:t>
            </a:r>
            <a:r>
              <a:rPr lang="en-GB" dirty="0"/>
              <a:t>-Blog: Deep Exploratory Data Analysis (EDA) in R. Retrieved from </a:t>
            </a:r>
            <a:r>
              <a:rPr lang="en-GB" dirty="0">
                <a:hlinkClick r:id="rId5"/>
              </a:rPr>
              <a:t>https://yuzar-blog.netlify.app/posts/2021-01-09-exploratory-data-analysis-and-beyond-in-r-in-progress/</a:t>
            </a:r>
            <a:endParaRPr lang="en-GB" dirty="0"/>
          </a:p>
          <a:p>
            <a:pPr marL="0" indent="0">
              <a:lnSpc>
                <a:spcPct val="120000"/>
              </a:lnSpc>
              <a:buNone/>
            </a:pPr>
            <a:r>
              <a:rPr lang="en-GB" dirty="0"/>
              <a:t>4.     Explanatory Model Analysis: </a:t>
            </a:r>
            <a:r>
              <a:rPr lang="en-GB" dirty="0">
                <a:hlinkClick r:id="rId6"/>
              </a:rPr>
              <a:t>https://ema.drwhy.ai/breakDown.html</a:t>
            </a:r>
            <a:endParaRPr lang="en-GB" dirty="0"/>
          </a:p>
          <a:p>
            <a:pPr marL="0" indent="0">
              <a:lnSpc>
                <a:spcPct val="120000"/>
              </a:lnSpc>
              <a:buNone/>
            </a:pPr>
            <a:r>
              <a:rPr lang="en-GB" dirty="0"/>
              <a:t>5.      Tidymodels: </a:t>
            </a:r>
            <a:r>
              <a:rPr lang="en-GB" dirty="0">
                <a:hlinkClick r:id="rId7"/>
              </a:rPr>
              <a:t>https://www.tidymodels.org/</a:t>
            </a:r>
            <a:endParaRPr lang="en-GB" dirty="0"/>
          </a:p>
          <a:p>
            <a:pPr marL="0" indent="0">
              <a:buNone/>
            </a:pPr>
            <a:endParaRPr lang="en-GB" dirty="0"/>
          </a:p>
          <a:p>
            <a:pPr marL="514350" indent="-514350">
              <a:buFont typeface="+mj-lt"/>
              <a:buAutoNum type="arabicPeriod"/>
            </a:pPr>
            <a:endParaRPr lang="en-US" dirty="0"/>
          </a:p>
        </p:txBody>
      </p:sp>
      <p:sp>
        <p:nvSpPr>
          <p:cNvPr id="4" name="Footer Placeholder 3">
            <a:extLst>
              <a:ext uri="{FF2B5EF4-FFF2-40B4-BE49-F238E27FC236}">
                <a16:creationId xmlns:a16="http://schemas.microsoft.com/office/drawing/2014/main" id="{FEF655A5-B57C-44F5-B42C-BF2CD0AD334D}"/>
              </a:ext>
            </a:extLst>
          </p:cNvPr>
          <p:cNvSpPr>
            <a:spLocks noGrp="1"/>
          </p:cNvSpPr>
          <p:nvPr>
            <p:ph type="ftr" sz="quarter" idx="11"/>
          </p:nvPr>
        </p:nvSpPr>
        <p:spPr/>
        <p:txBody>
          <a:bodyPr/>
          <a:lstStyle/>
          <a:p>
            <a:r>
              <a:rPr lang="en-US"/>
              <a:t>Oswald Aguiar, PGCM(BA) Reg. No. P392010001, CME, AIMA.</a:t>
            </a:r>
          </a:p>
        </p:txBody>
      </p:sp>
      <p:sp>
        <p:nvSpPr>
          <p:cNvPr id="5" name="Slide Number Placeholder 4">
            <a:extLst>
              <a:ext uri="{FF2B5EF4-FFF2-40B4-BE49-F238E27FC236}">
                <a16:creationId xmlns:a16="http://schemas.microsoft.com/office/drawing/2014/main" id="{128FD6EC-9570-4ED9-825B-6FEA5C8A84DA}"/>
              </a:ext>
            </a:extLst>
          </p:cNvPr>
          <p:cNvSpPr>
            <a:spLocks noGrp="1"/>
          </p:cNvSpPr>
          <p:nvPr>
            <p:ph type="sldNum" sz="quarter" idx="12"/>
          </p:nvPr>
        </p:nvSpPr>
        <p:spPr/>
        <p:txBody>
          <a:bodyPr/>
          <a:lstStyle/>
          <a:p>
            <a:fld id="{30A9DDBE-5014-4B5E-89AD-67548D32B8B6}" type="slidenum">
              <a:rPr lang="en-US" smtClean="0"/>
              <a:t>15</a:t>
            </a:fld>
            <a:endParaRPr lang="en-US"/>
          </a:p>
        </p:txBody>
      </p:sp>
    </p:spTree>
    <p:extLst>
      <p:ext uri="{BB962C8B-B14F-4D97-AF65-F5344CB8AC3E}">
        <p14:creationId xmlns:p14="http://schemas.microsoft.com/office/powerpoint/2010/main" val="31196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61009-F12C-4E25-8DBC-B719BC554D6E}"/>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442A283A-EDDB-41C2-B858-5DBFA1C07935}"/>
              </a:ext>
            </a:extLst>
          </p:cNvPr>
          <p:cNvSpPr>
            <a:spLocks noGrp="1"/>
          </p:cNvSpPr>
          <p:nvPr>
            <p:ph idx="1"/>
          </p:nvPr>
        </p:nvSpPr>
        <p:spPr/>
        <p:txBody>
          <a:bodyPr>
            <a:normAutofit fontScale="92500" lnSpcReduction="20000"/>
          </a:bodyPr>
          <a:lstStyle/>
          <a:p>
            <a:r>
              <a:rPr lang="en-US" sz="2600" dirty="0"/>
              <a:t>The Dataset and associated Challenges </a:t>
            </a:r>
          </a:p>
          <a:p>
            <a:r>
              <a:rPr lang="en-US" sz="2600" dirty="0"/>
              <a:t>Methodology</a:t>
            </a:r>
          </a:p>
          <a:p>
            <a:pPr lvl="1"/>
            <a:r>
              <a:rPr lang="en-US" sz="2200" dirty="0">
                <a:solidFill>
                  <a:schemeClr val="bg1">
                    <a:lumMod val="50000"/>
                  </a:schemeClr>
                </a:solidFill>
              </a:rPr>
              <a:t>Exploratory Data Analysis</a:t>
            </a:r>
          </a:p>
          <a:p>
            <a:pPr lvl="1"/>
            <a:r>
              <a:rPr lang="en-US" sz="2200" dirty="0">
                <a:solidFill>
                  <a:schemeClr val="bg1">
                    <a:lumMod val="50000"/>
                  </a:schemeClr>
                </a:solidFill>
              </a:rPr>
              <a:t>Data Transformation and Feature Engineering</a:t>
            </a:r>
          </a:p>
          <a:p>
            <a:pPr lvl="1"/>
            <a:r>
              <a:rPr lang="en-US" sz="2200" dirty="0">
                <a:solidFill>
                  <a:schemeClr val="bg1">
                    <a:lumMod val="50000"/>
                  </a:schemeClr>
                </a:solidFill>
              </a:rPr>
              <a:t>Feature Extraction</a:t>
            </a:r>
          </a:p>
          <a:p>
            <a:pPr lvl="1"/>
            <a:r>
              <a:rPr lang="en-US" sz="2200" dirty="0">
                <a:solidFill>
                  <a:schemeClr val="bg1">
                    <a:lumMod val="50000"/>
                  </a:schemeClr>
                </a:solidFill>
              </a:rPr>
              <a:t>Building and Training a Model</a:t>
            </a:r>
          </a:p>
          <a:p>
            <a:pPr lvl="1"/>
            <a:r>
              <a:rPr lang="en-US" sz="2200" dirty="0">
                <a:solidFill>
                  <a:schemeClr val="bg1">
                    <a:lumMod val="50000"/>
                  </a:schemeClr>
                </a:solidFill>
              </a:rPr>
              <a:t>Hyperparameter Tuning</a:t>
            </a:r>
          </a:p>
          <a:p>
            <a:pPr lvl="1"/>
            <a:r>
              <a:rPr lang="en-US" sz="2200" dirty="0">
                <a:solidFill>
                  <a:schemeClr val="bg1">
                    <a:lumMod val="50000"/>
                  </a:schemeClr>
                </a:solidFill>
              </a:rPr>
              <a:t>Model Comparison and Evaluation</a:t>
            </a:r>
          </a:p>
          <a:p>
            <a:pPr lvl="1"/>
            <a:r>
              <a:rPr lang="en-US" sz="2200" dirty="0">
                <a:solidFill>
                  <a:schemeClr val="bg1">
                    <a:lumMod val="50000"/>
                  </a:schemeClr>
                </a:solidFill>
              </a:rPr>
              <a:t>Model Interpretability</a:t>
            </a:r>
          </a:p>
          <a:p>
            <a:r>
              <a:rPr lang="en-US" sz="2600" dirty="0"/>
              <a:t>Project Findings</a:t>
            </a:r>
          </a:p>
          <a:p>
            <a:r>
              <a:rPr lang="en-US" sz="2600" dirty="0"/>
              <a:t>Conclusions</a:t>
            </a:r>
          </a:p>
          <a:p>
            <a:r>
              <a:rPr lang="en-US" sz="2600" dirty="0"/>
              <a:t>Learning Points</a:t>
            </a:r>
          </a:p>
          <a:p>
            <a:r>
              <a:rPr lang="en-US" sz="2600" dirty="0"/>
              <a:t>References</a:t>
            </a:r>
            <a:r>
              <a:rPr lang="en-US" sz="2400" dirty="0"/>
              <a:t>	</a:t>
            </a:r>
          </a:p>
          <a:p>
            <a:pPr marL="457200" lvl="1" indent="0">
              <a:buNone/>
            </a:pPr>
            <a:endParaRPr lang="en-US" sz="2000" dirty="0"/>
          </a:p>
          <a:p>
            <a:pPr lvl="1"/>
            <a:endParaRPr lang="en-US" dirty="0"/>
          </a:p>
        </p:txBody>
      </p:sp>
      <p:sp>
        <p:nvSpPr>
          <p:cNvPr id="4" name="Footer Placeholder 3">
            <a:extLst>
              <a:ext uri="{FF2B5EF4-FFF2-40B4-BE49-F238E27FC236}">
                <a16:creationId xmlns:a16="http://schemas.microsoft.com/office/drawing/2014/main" id="{EA6FFA7D-BB10-4A33-8825-1A2B2CC778A2}"/>
              </a:ext>
            </a:extLst>
          </p:cNvPr>
          <p:cNvSpPr>
            <a:spLocks noGrp="1"/>
          </p:cNvSpPr>
          <p:nvPr>
            <p:ph type="ftr" sz="quarter" idx="11"/>
          </p:nvPr>
        </p:nvSpPr>
        <p:spPr/>
        <p:txBody>
          <a:bodyPr/>
          <a:lstStyle/>
          <a:p>
            <a:r>
              <a:rPr lang="en-US"/>
              <a:t>Oswald Aguiar, PGCM(BA) Reg. No. P392010001, CME, AIMA.</a:t>
            </a:r>
          </a:p>
        </p:txBody>
      </p:sp>
      <p:sp>
        <p:nvSpPr>
          <p:cNvPr id="5" name="Slide Number Placeholder 4">
            <a:extLst>
              <a:ext uri="{FF2B5EF4-FFF2-40B4-BE49-F238E27FC236}">
                <a16:creationId xmlns:a16="http://schemas.microsoft.com/office/drawing/2014/main" id="{6050E481-4C36-4531-A671-766C7483E67C}"/>
              </a:ext>
            </a:extLst>
          </p:cNvPr>
          <p:cNvSpPr>
            <a:spLocks noGrp="1"/>
          </p:cNvSpPr>
          <p:nvPr>
            <p:ph type="sldNum" sz="quarter" idx="12"/>
          </p:nvPr>
        </p:nvSpPr>
        <p:spPr/>
        <p:txBody>
          <a:bodyPr/>
          <a:lstStyle/>
          <a:p>
            <a:fld id="{30A9DDBE-5014-4B5E-89AD-67548D32B8B6}" type="slidenum">
              <a:rPr lang="en-US" smtClean="0"/>
              <a:t>2</a:t>
            </a:fld>
            <a:endParaRPr lang="en-US"/>
          </a:p>
        </p:txBody>
      </p:sp>
    </p:spTree>
    <p:extLst>
      <p:ext uri="{BB962C8B-B14F-4D97-AF65-F5344CB8AC3E}">
        <p14:creationId xmlns:p14="http://schemas.microsoft.com/office/powerpoint/2010/main" val="2971116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2DF7D-3436-4E07-ABA1-65CE63A175E8}"/>
              </a:ext>
            </a:extLst>
          </p:cNvPr>
          <p:cNvSpPr>
            <a:spLocks noGrp="1"/>
          </p:cNvSpPr>
          <p:nvPr>
            <p:ph type="title"/>
          </p:nvPr>
        </p:nvSpPr>
        <p:spPr>
          <a:xfrm>
            <a:off x="581025" y="454263"/>
            <a:ext cx="10515600" cy="1325563"/>
          </a:xfrm>
        </p:spPr>
        <p:txBody>
          <a:bodyPr/>
          <a:lstStyle/>
          <a:p>
            <a:r>
              <a:rPr lang="en-US" dirty="0"/>
              <a:t>Declaration	</a:t>
            </a:r>
          </a:p>
        </p:txBody>
      </p:sp>
      <p:sp>
        <p:nvSpPr>
          <p:cNvPr id="4" name="Footer Placeholder 3">
            <a:extLst>
              <a:ext uri="{FF2B5EF4-FFF2-40B4-BE49-F238E27FC236}">
                <a16:creationId xmlns:a16="http://schemas.microsoft.com/office/drawing/2014/main" id="{1559735D-1B55-41E7-ACC6-30197D52A7E5}"/>
              </a:ext>
            </a:extLst>
          </p:cNvPr>
          <p:cNvSpPr>
            <a:spLocks noGrp="1"/>
          </p:cNvSpPr>
          <p:nvPr>
            <p:ph type="ftr" sz="quarter" idx="11"/>
          </p:nvPr>
        </p:nvSpPr>
        <p:spPr/>
        <p:txBody>
          <a:bodyPr/>
          <a:lstStyle/>
          <a:p>
            <a:pPr algn="l"/>
            <a:r>
              <a:rPr lang="en-US" dirty="0"/>
              <a:t>Oswald Aguiar, PGCM(BA) Reg. No. P392010001, CME, AIMA.</a:t>
            </a:r>
          </a:p>
        </p:txBody>
      </p:sp>
      <p:sp>
        <p:nvSpPr>
          <p:cNvPr id="5" name="Slide Number Placeholder 4">
            <a:extLst>
              <a:ext uri="{FF2B5EF4-FFF2-40B4-BE49-F238E27FC236}">
                <a16:creationId xmlns:a16="http://schemas.microsoft.com/office/drawing/2014/main" id="{5F326896-9131-48A7-9582-9BEDBE601AEE}"/>
              </a:ext>
            </a:extLst>
          </p:cNvPr>
          <p:cNvSpPr>
            <a:spLocks noGrp="1"/>
          </p:cNvSpPr>
          <p:nvPr>
            <p:ph type="sldNum" sz="quarter" idx="12"/>
          </p:nvPr>
        </p:nvSpPr>
        <p:spPr/>
        <p:txBody>
          <a:bodyPr/>
          <a:lstStyle/>
          <a:p>
            <a:fld id="{30A9DDBE-5014-4B5E-89AD-67548D32B8B6}" type="slidenum">
              <a:rPr lang="en-US" smtClean="0"/>
              <a:t>3</a:t>
            </a:fld>
            <a:endParaRPr lang="en-US"/>
          </a:p>
        </p:txBody>
      </p:sp>
      <p:sp>
        <p:nvSpPr>
          <p:cNvPr id="7" name="TextBox 6">
            <a:extLst>
              <a:ext uri="{FF2B5EF4-FFF2-40B4-BE49-F238E27FC236}">
                <a16:creationId xmlns:a16="http://schemas.microsoft.com/office/drawing/2014/main" id="{A742CE48-9D15-46F7-BA3E-9D3F93B35E6C}"/>
              </a:ext>
            </a:extLst>
          </p:cNvPr>
          <p:cNvSpPr txBox="1"/>
          <p:nvPr/>
        </p:nvSpPr>
        <p:spPr>
          <a:xfrm>
            <a:off x="719138" y="1613039"/>
            <a:ext cx="10753724" cy="4247317"/>
          </a:xfrm>
          <a:prstGeom prst="rect">
            <a:avLst/>
          </a:prstGeom>
          <a:noFill/>
        </p:spPr>
        <p:txBody>
          <a:bodyPr wrap="square">
            <a:spAutoFit/>
          </a:bodyPr>
          <a:lstStyle/>
          <a:p>
            <a:r>
              <a:rPr lang="en-GB" dirty="0"/>
              <a:t>I the undersigned solemnly declare that the project report PREDICTING TANZANIA WATER PUMP MAINTENANCE NEEDS is based on my own work. I assert the statements made and conclusions drawn are an outcome of my research work. I further certify that</a:t>
            </a:r>
          </a:p>
          <a:p>
            <a:endParaRPr lang="en-GB" dirty="0"/>
          </a:p>
          <a:p>
            <a:pPr marL="400050" indent="-400050">
              <a:buFont typeface="+mj-lt"/>
              <a:buAutoNum type="romanUcPeriod"/>
            </a:pPr>
            <a:r>
              <a:rPr lang="en-GB" dirty="0"/>
              <a:t>The work contained in the report is original and has been done by me.</a:t>
            </a:r>
          </a:p>
          <a:p>
            <a:pPr marL="400050" indent="-400050">
              <a:buFont typeface="+mj-lt"/>
              <a:buAutoNum type="romanUcPeriod"/>
            </a:pPr>
            <a:r>
              <a:rPr lang="en-GB" dirty="0"/>
              <a:t>The work has not been submitted to any other Institution for any other degree/diploma/certificate in this university or any other University of India or abroad.</a:t>
            </a:r>
          </a:p>
          <a:p>
            <a:pPr marL="400050" indent="-400050">
              <a:buFont typeface="+mj-lt"/>
              <a:buAutoNum type="romanUcPeriod"/>
            </a:pPr>
            <a:r>
              <a:rPr lang="en-GB" dirty="0"/>
              <a:t>I have followed the guidelines provided by AIMA in writing this report.</a:t>
            </a:r>
          </a:p>
          <a:p>
            <a:pPr marL="400050" indent="-400050">
              <a:buFont typeface="+mj-lt"/>
              <a:buAutoNum type="romanUcPeriod"/>
            </a:pPr>
            <a:r>
              <a:rPr lang="en-GB" dirty="0"/>
              <a:t>Whenever I have used materials (data, theoretical analysis, and text) from other sources, we have given due credit to them in the text of the report and giving their details in the references.</a:t>
            </a:r>
          </a:p>
          <a:p>
            <a:r>
              <a:rPr lang="en-US" dirty="0"/>
              <a:t>								</a:t>
            </a:r>
          </a:p>
          <a:p>
            <a:r>
              <a:rPr lang="en-US" dirty="0"/>
              <a:t>									Oswald Aguiar</a:t>
            </a:r>
          </a:p>
          <a:p>
            <a:r>
              <a:rPr lang="en-US" dirty="0"/>
              <a:t>									P392010001</a:t>
            </a:r>
          </a:p>
          <a:p>
            <a:r>
              <a:rPr lang="en-US" dirty="0"/>
              <a:t>									5th August, 2021</a:t>
            </a:r>
          </a:p>
          <a:p>
            <a:endParaRPr lang="en-US" dirty="0"/>
          </a:p>
        </p:txBody>
      </p:sp>
    </p:spTree>
    <p:extLst>
      <p:ext uri="{BB962C8B-B14F-4D97-AF65-F5344CB8AC3E}">
        <p14:creationId xmlns:p14="http://schemas.microsoft.com/office/powerpoint/2010/main" val="3733489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5378BB6-167C-4C8E-B460-FD36D8CCDFE2}"/>
              </a:ext>
            </a:extLst>
          </p:cNvPr>
          <p:cNvSpPr>
            <a:spLocks noGrp="1"/>
          </p:cNvSpPr>
          <p:nvPr>
            <p:ph type="title"/>
          </p:nvPr>
        </p:nvSpPr>
        <p:spPr>
          <a:xfrm>
            <a:off x="838200" y="136525"/>
            <a:ext cx="10515600" cy="1325563"/>
          </a:xfrm>
        </p:spPr>
        <p:txBody>
          <a:bodyPr/>
          <a:lstStyle/>
          <a:p>
            <a:r>
              <a:rPr lang="en-US" sz="4400" dirty="0"/>
              <a:t>The Dataset and associated Challenges </a:t>
            </a:r>
            <a:r>
              <a:rPr lang="en-US" dirty="0"/>
              <a:t>	</a:t>
            </a:r>
          </a:p>
        </p:txBody>
      </p:sp>
      <p:sp>
        <p:nvSpPr>
          <p:cNvPr id="4" name="Content Placeholder 3">
            <a:extLst>
              <a:ext uri="{FF2B5EF4-FFF2-40B4-BE49-F238E27FC236}">
                <a16:creationId xmlns:a16="http://schemas.microsoft.com/office/drawing/2014/main" id="{44019A9B-5226-4083-9827-672CE2E81FE8}"/>
              </a:ext>
            </a:extLst>
          </p:cNvPr>
          <p:cNvSpPr>
            <a:spLocks noGrp="1"/>
          </p:cNvSpPr>
          <p:nvPr>
            <p:ph idx="1"/>
          </p:nvPr>
        </p:nvSpPr>
        <p:spPr>
          <a:xfrm>
            <a:off x="838200" y="1123950"/>
            <a:ext cx="10515600" cy="5232400"/>
          </a:xfrm>
        </p:spPr>
        <p:txBody>
          <a:bodyPr>
            <a:normAutofit fontScale="32500" lnSpcReduction="20000"/>
          </a:bodyPr>
          <a:lstStyle/>
          <a:p>
            <a:pPr marL="0" indent="0">
              <a:buNone/>
            </a:pPr>
            <a:r>
              <a:rPr lang="en-GB" sz="6200" dirty="0"/>
              <a:t>By predicting the pumps which are functional but needs repair, decreases the overall cost for the Tanzanian Ministry of Water. Which can improve the maintenance operations of the water pumps and make sure that clean, potable water is available to communities across Tanzania.</a:t>
            </a:r>
          </a:p>
          <a:p>
            <a:pPr marL="0" indent="0">
              <a:buNone/>
            </a:pPr>
            <a:r>
              <a:rPr lang="en-GB" sz="6200" dirty="0"/>
              <a:t>The data set is comprised of attributes that describe a total of </a:t>
            </a:r>
            <a:r>
              <a:rPr lang="en-GB" sz="6200" b="1" dirty="0"/>
              <a:t>59,400</a:t>
            </a:r>
            <a:r>
              <a:rPr lang="en-GB" sz="6200" dirty="0"/>
              <a:t> Tanzanian water pumps. Each water pump is represented by a total of </a:t>
            </a:r>
            <a:r>
              <a:rPr lang="en-GB" sz="6200" b="1" dirty="0"/>
              <a:t>31</a:t>
            </a:r>
            <a:r>
              <a:rPr lang="en-GB" sz="6200" dirty="0"/>
              <a:t> qualitative and quantitative attributes that describe such things as the type of pump, location, altitude, installation funding source, management method, year constructed, water source, and the quality of the water delivered by the pump.</a:t>
            </a:r>
          </a:p>
          <a:p>
            <a:r>
              <a:rPr lang="en-GB" sz="7100" dirty="0"/>
              <a:t>Objective</a:t>
            </a:r>
            <a:r>
              <a:rPr lang="en-GB" sz="6200" dirty="0"/>
              <a:t> – predict the status of water pump “functional” or “non functional”</a:t>
            </a:r>
          </a:p>
          <a:p>
            <a:r>
              <a:rPr lang="en-GB" sz="7200" dirty="0"/>
              <a:t>Challenge – </a:t>
            </a:r>
          </a:p>
          <a:p>
            <a:pPr lvl="1"/>
            <a:r>
              <a:rPr lang="en-GB" sz="6200" dirty="0"/>
              <a:t>Missing Cases - </a:t>
            </a:r>
            <a:r>
              <a:rPr lang="en-GB" sz="6200" b="1" dirty="0"/>
              <a:t>48.39% </a:t>
            </a:r>
          </a:p>
          <a:p>
            <a:pPr lvl="1"/>
            <a:r>
              <a:rPr lang="en-GB" sz="6200" dirty="0"/>
              <a:t>Number of data point encoded as “0” – </a:t>
            </a:r>
          </a:p>
          <a:p>
            <a:pPr lvl="2"/>
            <a:r>
              <a:rPr lang="en-GB" sz="6200" dirty="0">
                <a:solidFill>
                  <a:schemeClr val="bg1">
                    <a:lumMod val="50000"/>
                  </a:schemeClr>
                </a:solidFill>
              </a:rPr>
              <a:t>altitude_well – 20,438</a:t>
            </a:r>
          </a:p>
          <a:p>
            <a:pPr lvl="2"/>
            <a:r>
              <a:rPr lang="en-GB" sz="6200" dirty="0">
                <a:solidFill>
                  <a:schemeClr val="bg1">
                    <a:lumMod val="50000"/>
                  </a:schemeClr>
                </a:solidFill>
              </a:rPr>
              <a:t>amount_water – 41,639</a:t>
            </a:r>
          </a:p>
          <a:p>
            <a:pPr lvl="2"/>
            <a:r>
              <a:rPr lang="en-GB" sz="6200" dirty="0">
                <a:solidFill>
                  <a:schemeClr val="bg1">
                    <a:lumMod val="50000"/>
                  </a:schemeClr>
                </a:solidFill>
              </a:rPr>
              <a:t>Longitude – 1,812</a:t>
            </a:r>
          </a:p>
          <a:p>
            <a:pPr lvl="2"/>
            <a:r>
              <a:rPr lang="en-GB" sz="6200" dirty="0">
                <a:solidFill>
                  <a:schemeClr val="bg1">
                    <a:lumMod val="50000"/>
                  </a:schemeClr>
                </a:solidFill>
              </a:rPr>
              <a:t>Population – 21,381</a:t>
            </a:r>
          </a:p>
          <a:p>
            <a:pPr lvl="1"/>
            <a:r>
              <a:rPr lang="en-GB" sz="6200" dirty="0"/>
              <a:t>Underrepresentation of Minority Class –</a:t>
            </a:r>
          </a:p>
          <a:p>
            <a:pPr lvl="2"/>
            <a:r>
              <a:rPr lang="en-GB" sz="6200" dirty="0">
                <a:solidFill>
                  <a:schemeClr val="bg1">
                    <a:lumMod val="50000"/>
                  </a:schemeClr>
                </a:solidFill>
              </a:rPr>
              <a:t>functional – 32,259</a:t>
            </a:r>
          </a:p>
          <a:p>
            <a:pPr lvl="2"/>
            <a:r>
              <a:rPr lang="en-GB" sz="6200" dirty="0">
                <a:solidFill>
                  <a:schemeClr val="bg1">
                    <a:lumMod val="50000"/>
                  </a:schemeClr>
                </a:solidFill>
              </a:rPr>
              <a:t>functional needs repair – </a:t>
            </a:r>
            <a:r>
              <a:rPr lang="en-GB" sz="6200" b="1" dirty="0">
                <a:solidFill>
                  <a:schemeClr val="bg1">
                    <a:lumMod val="50000"/>
                  </a:schemeClr>
                </a:solidFill>
              </a:rPr>
              <a:t>4,317</a:t>
            </a:r>
          </a:p>
          <a:p>
            <a:pPr lvl="2"/>
            <a:r>
              <a:rPr lang="en-GB" sz="6200" dirty="0">
                <a:solidFill>
                  <a:schemeClr val="bg1">
                    <a:lumMod val="50000"/>
                  </a:schemeClr>
                </a:solidFill>
              </a:rPr>
              <a:t>non functional – 22,824</a:t>
            </a:r>
          </a:p>
          <a:p>
            <a:pPr lvl="1"/>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2" name="Footer Placeholder 1">
            <a:extLst>
              <a:ext uri="{FF2B5EF4-FFF2-40B4-BE49-F238E27FC236}">
                <a16:creationId xmlns:a16="http://schemas.microsoft.com/office/drawing/2014/main" id="{E3D7BE94-AE52-4449-B553-C83F3703AD8C}"/>
              </a:ext>
            </a:extLst>
          </p:cNvPr>
          <p:cNvSpPr>
            <a:spLocks noGrp="1"/>
          </p:cNvSpPr>
          <p:nvPr>
            <p:ph type="ftr" sz="quarter" idx="11"/>
          </p:nvPr>
        </p:nvSpPr>
        <p:spPr/>
        <p:txBody>
          <a:bodyPr/>
          <a:lstStyle/>
          <a:p>
            <a:r>
              <a:rPr lang="en-US"/>
              <a:t>Oswald Aguiar, PGCM(BA) Reg. No. P392010001, CME, AIMA.</a:t>
            </a:r>
          </a:p>
        </p:txBody>
      </p:sp>
      <p:sp>
        <p:nvSpPr>
          <p:cNvPr id="5" name="Slide Number Placeholder 4">
            <a:extLst>
              <a:ext uri="{FF2B5EF4-FFF2-40B4-BE49-F238E27FC236}">
                <a16:creationId xmlns:a16="http://schemas.microsoft.com/office/drawing/2014/main" id="{73F968BA-1ADB-4ADC-BF47-2E563B39E54A}"/>
              </a:ext>
            </a:extLst>
          </p:cNvPr>
          <p:cNvSpPr>
            <a:spLocks noGrp="1"/>
          </p:cNvSpPr>
          <p:nvPr>
            <p:ph type="sldNum" sz="quarter" idx="12"/>
          </p:nvPr>
        </p:nvSpPr>
        <p:spPr/>
        <p:txBody>
          <a:bodyPr/>
          <a:lstStyle/>
          <a:p>
            <a:fld id="{30A9DDBE-5014-4B5E-89AD-67548D32B8B6}" type="slidenum">
              <a:rPr lang="en-US" smtClean="0"/>
              <a:t>4</a:t>
            </a:fld>
            <a:endParaRPr lang="en-US"/>
          </a:p>
        </p:txBody>
      </p:sp>
    </p:spTree>
    <p:extLst>
      <p:ext uri="{BB962C8B-B14F-4D97-AF65-F5344CB8AC3E}">
        <p14:creationId xmlns:p14="http://schemas.microsoft.com/office/powerpoint/2010/main" val="35793855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BB688-1AEA-4058-B9C7-6B12BF09862D}"/>
              </a:ext>
            </a:extLst>
          </p:cNvPr>
          <p:cNvSpPr>
            <a:spLocks noGrp="1"/>
          </p:cNvSpPr>
          <p:nvPr>
            <p:ph type="title"/>
          </p:nvPr>
        </p:nvSpPr>
        <p:spPr/>
        <p:txBody>
          <a:bodyPr>
            <a:normAutofit/>
          </a:bodyPr>
          <a:lstStyle/>
          <a:p>
            <a:r>
              <a:rPr lang="en-US" sz="4000" dirty="0"/>
              <a:t>Software and packages</a:t>
            </a:r>
          </a:p>
        </p:txBody>
      </p:sp>
      <p:sp>
        <p:nvSpPr>
          <p:cNvPr id="3" name="Content Placeholder 2">
            <a:extLst>
              <a:ext uri="{FF2B5EF4-FFF2-40B4-BE49-F238E27FC236}">
                <a16:creationId xmlns:a16="http://schemas.microsoft.com/office/drawing/2014/main" id="{7A8F416F-0A76-47AE-9B86-882FD4319857}"/>
              </a:ext>
            </a:extLst>
          </p:cNvPr>
          <p:cNvSpPr>
            <a:spLocks noGrp="1"/>
          </p:cNvSpPr>
          <p:nvPr>
            <p:ph idx="1"/>
          </p:nvPr>
        </p:nvSpPr>
        <p:spPr/>
        <p:txBody>
          <a:bodyPr>
            <a:normAutofit fontScale="92500" lnSpcReduction="10000"/>
          </a:bodyPr>
          <a:lstStyle/>
          <a:p>
            <a:pPr marL="0" indent="0">
              <a:buNone/>
            </a:pPr>
            <a:r>
              <a:rPr lang="en-US" dirty="0">
                <a:latin typeface="Consolas" panose="020B0609020204030204" pitchFamily="49" charset="0"/>
              </a:rPr>
              <a:t>tidyverse </a:t>
            </a:r>
            <a:r>
              <a:rPr lang="en-US" dirty="0">
                <a:solidFill>
                  <a:schemeClr val="bg1">
                    <a:lumMod val="50000"/>
                  </a:schemeClr>
                </a:solidFill>
                <a:latin typeface="Consolas" panose="020B0609020204030204" pitchFamily="49" charset="0"/>
              </a:rPr>
              <a:t># collection of packages for data wrangling</a:t>
            </a:r>
          </a:p>
          <a:p>
            <a:pPr marL="0" indent="0">
              <a:buNone/>
            </a:pPr>
            <a:r>
              <a:rPr lang="en-US" dirty="0">
                <a:latin typeface="Consolas" panose="020B0609020204030204" pitchFamily="49" charset="0"/>
              </a:rPr>
              <a:t>tidymodels </a:t>
            </a:r>
            <a:r>
              <a:rPr lang="en-US" dirty="0">
                <a:solidFill>
                  <a:schemeClr val="bg1">
                    <a:lumMod val="50000"/>
                  </a:schemeClr>
                </a:solidFill>
                <a:latin typeface="Consolas" panose="020B0609020204030204" pitchFamily="49" charset="0"/>
              </a:rPr>
              <a:t># </a:t>
            </a:r>
            <a:r>
              <a:rPr lang="en-GB" dirty="0">
                <a:solidFill>
                  <a:schemeClr val="bg1">
                    <a:lumMod val="50000"/>
                  </a:schemeClr>
                </a:solidFill>
                <a:latin typeface="Consolas" panose="020B0609020204030204" pitchFamily="49" charset="0"/>
              </a:rPr>
              <a:t>collection of packages for </a:t>
            </a:r>
            <a:r>
              <a:rPr lang="en-GB" dirty="0" err="1">
                <a:solidFill>
                  <a:schemeClr val="bg1">
                    <a:lumMod val="50000"/>
                  </a:schemeClr>
                </a:solidFill>
                <a:latin typeface="Consolas" panose="020B0609020204030204" pitchFamily="49" charset="0"/>
              </a:rPr>
              <a:t>modeling</a:t>
            </a:r>
            <a:r>
              <a:rPr lang="en-GB" dirty="0">
                <a:solidFill>
                  <a:schemeClr val="bg1">
                    <a:lumMod val="50000"/>
                  </a:schemeClr>
                </a:solidFill>
                <a:latin typeface="Consolas" panose="020B0609020204030204" pitchFamily="49" charset="0"/>
              </a:rPr>
              <a:t> and machine learning</a:t>
            </a:r>
          </a:p>
          <a:p>
            <a:pPr marL="0" indent="0">
              <a:buNone/>
            </a:pPr>
            <a:r>
              <a:rPr lang="en-GB" dirty="0">
                <a:latin typeface="Consolas" panose="020B0609020204030204" pitchFamily="49" charset="0"/>
              </a:rPr>
              <a:t>EDA packages – </a:t>
            </a:r>
          </a:p>
          <a:p>
            <a:pPr lvl="1"/>
            <a:r>
              <a:rPr lang="en-GB" dirty="0">
                <a:latin typeface="Consolas" panose="020B0609020204030204" pitchFamily="49" charset="0"/>
              </a:rPr>
              <a:t>DataExplorer</a:t>
            </a:r>
          </a:p>
          <a:p>
            <a:pPr lvl="1"/>
            <a:r>
              <a:rPr lang="en-GB" dirty="0">
                <a:latin typeface="Consolas" panose="020B0609020204030204" pitchFamily="49" charset="0"/>
              </a:rPr>
              <a:t>skimr	</a:t>
            </a:r>
            <a:endParaRPr lang="en-US" dirty="0">
              <a:latin typeface="Consolas" panose="020B0609020204030204" pitchFamily="49" charset="0"/>
            </a:endParaRPr>
          </a:p>
          <a:p>
            <a:pPr marL="0" indent="0">
              <a:buNone/>
            </a:pPr>
            <a:r>
              <a:rPr lang="en-US" dirty="0">
                <a:latin typeface="Consolas" panose="020B0609020204030204" pitchFamily="49" charset="0"/>
              </a:rPr>
              <a:t>vip </a:t>
            </a:r>
            <a:r>
              <a:rPr lang="en-US" dirty="0">
                <a:solidFill>
                  <a:schemeClr val="bg1">
                    <a:lumMod val="50000"/>
                  </a:schemeClr>
                </a:solidFill>
                <a:latin typeface="Consolas" panose="020B0609020204030204" pitchFamily="49" charset="0"/>
              </a:rPr>
              <a:t># </a:t>
            </a:r>
            <a:r>
              <a:rPr lang="en-GB" dirty="0">
                <a:solidFill>
                  <a:schemeClr val="bg1">
                    <a:lumMod val="50000"/>
                  </a:schemeClr>
                </a:solidFill>
                <a:latin typeface="Consolas" panose="020B0609020204030204" pitchFamily="49" charset="0"/>
              </a:rPr>
              <a:t>constructing variable importance (VI) scores/plots</a:t>
            </a:r>
          </a:p>
          <a:p>
            <a:pPr marL="0" indent="0">
              <a:buNone/>
            </a:pPr>
            <a:r>
              <a:rPr lang="en-GB" dirty="0">
                <a:latin typeface="Consolas" panose="020B0609020204030204" pitchFamily="49" charset="0"/>
              </a:rPr>
              <a:t>doParallel </a:t>
            </a:r>
            <a:r>
              <a:rPr lang="en-GB" dirty="0">
                <a:solidFill>
                  <a:schemeClr val="bg1">
                    <a:lumMod val="50000"/>
                  </a:schemeClr>
                </a:solidFill>
                <a:latin typeface="Consolas" panose="020B0609020204030204" pitchFamily="49" charset="0"/>
              </a:rPr>
              <a:t># parallel processing</a:t>
            </a:r>
          </a:p>
          <a:p>
            <a:pPr marL="0" indent="0">
              <a:buNone/>
            </a:pPr>
            <a:r>
              <a:rPr lang="en-GB" dirty="0">
                <a:latin typeface="Consolas" panose="020B0609020204030204" pitchFamily="49" charset="0"/>
              </a:rPr>
              <a:t>ggmap </a:t>
            </a:r>
            <a:r>
              <a:rPr lang="en-GB" dirty="0">
                <a:solidFill>
                  <a:schemeClr val="bg1">
                    <a:lumMod val="50000"/>
                  </a:schemeClr>
                </a:solidFill>
                <a:latin typeface="Consolas" panose="020B0609020204030204" pitchFamily="49" charset="0"/>
              </a:rPr>
              <a:t># for making maps</a:t>
            </a:r>
          </a:p>
          <a:p>
            <a:pPr marL="0" indent="0">
              <a:buNone/>
            </a:pPr>
            <a:r>
              <a:rPr lang="en-GB" dirty="0">
                <a:latin typeface="Consolas" panose="020B0609020204030204" pitchFamily="49" charset="0"/>
              </a:rPr>
              <a:t>DALEXtra </a:t>
            </a:r>
            <a:r>
              <a:rPr lang="en-GB" dirty="0">
                <a:solidFill>
                  <a:schemeClr val="bg1">
                    <a:lumMod val="50000"/>
                  </a:schemeClr>
                </a:solidFill>
                <a:latin typeface="Consolas" panose="020B0609020204030204" pitchFamily="49" charset="0"/>
              </a:rPr>
              <a:t># explaining black-box models</a:t>
            </a:r>
          </a:p>
        </p:txBody>
      </p:sp>
      <p:sp>
        <p:nvSpPr>
          <p:cNvPr id="4" name="Footer Placeholder 3">
            <a:extLst>
              <a:ext uri="{FF2B5EF4-FFF2-40B4-BE49-F238E27FC236}">
                <a16:creationId xmlns:a16="http://schemas.microsoft.com/office/drawing/2014/main" id="{50CF8664-74CE-4F7C-B6CD-4CE501D2F9C6}"/>
              </a:ext>
            </a:extLst>
          </p:cNvPr>
          <p:cNvSpPr>
            <a:spLocks noGrp="1"/>
          </p:cNvSpPr>
          <p:nvPr>
            <p:ph type="ftr" sz="quarter" idx="11"/>
          </p:nvPr>
        </p:nvSpPr>
        <p:spPr/>
        <p:txBody>
          <a:bodyPr/>
          <a:lstStyle/>
          <a:p>
            <a:r>
              <a:rPr lang="en-US"/>
              <a:t>Oswald Aguiar, PGCM(BA) Reg. No. P392010001, CME, AIMA.</a:t>
            </a:r>
          </a:p>
        </p:txBody>
      </p:sp>
      <p:sp>
        <p:nvSpPr>
          <p:cNvPr id="5" name="Slide Number Placeholder 4">
            <a:extLst>
              <a:ext uri="{FF2B5EF4-FFF2-40B4-BE49-F238E27FC236}">
                <a16:creationId xmlns:a16="http://schemas.microsoft.com/office/drawing/2014/main" id="{9508B826-7EF2-45E3-9924-62F55FBAEB54}"/>
              </a:ext>
            </a:extLst>
          </p:cNvPr>
          <p:cNvSpPr>
            <a:spLocks noGrp="1"/>
          </p:cNvSpPr>
          <p:nvPr>
            <p:ph type="sldNum" sz="quarter" idx="12"/>
          </p:nvPr>
        </p:nvSpPr>
        <p:spPr/>
        <p:txBody>
          <a:bodyPr/>
          <a:lstStyle/>
          <a:p>
            <a:fld id="{30A9DDBE-5014-4B5E-89AD-67548D32B8B6}" type="slidenum">
              <a:rPr lang="en-US" smtClean="0"/>
              <a:t>5</a:t>
            </a:fld>
            <a:endParaRPr lang="en-US"/>
          </a:p>
        </p:txBody>
      </p:sp>
      <p:sp>
        <p:nvSpPr>
          <p:cNvPr id="6" name="TextBox 5">
            <a:extLst>
              <a:ext uri="{FF2B5EF4-FFF2-40B4-BE49-F238E27FC236}">
                <a16:creationId xmlns:a16="http://schemas.microsoft.com/office/drawing/2014/main" id="{78AEF42A-50AC-4677-A2F1-7AC8545CDC2A}"/>
              </a:ext>
            </a:extLst>
          </p:cNvPr>
          <p:cNvSpPr txBox="1"/>
          <p:nvPr/>
        </p:nvSpPr>
        <p:spPr>
          <a:xfrm>
            <a:off x="838200" y="1307684"/>
            <a:ext cx="10858500" cy="338554"/>
          </a:xfrm>
          <a:prstGeom prst="rect">
            <a:avLst/>
          </a:prstGeom>
          <a:noFill/>
        </p:spPr>
        <p:txBody>
          <a:bodyPr wrap="square" rtlCol="0">
            <a:spAutoFit/>
          </a:bodyPr>
          <a:lstStyle/>
          <a:p>
            <a:r>
              <a:rPr lang="en-US" sz="1600" b="1" dirty="0">
                <a:solidFill>
                  <a:srgbClr val="002060"/>
                </a:solidFill>
              </a:rPr>
              <a:t>R - version 4.1.0  							 Rstudio GUI  -  version 1.4.1717 </a:t>
            </a:r>
          </a:p>
        </p:txBody>
      </p:sp>
    </p:spTree>
    <p:extLst>
      <p:ext uri="{BB962C8B-B14F-4D97-AF65-F5344CB8AC3E}">
        <p14:creationId xmlns:p14="http://schemas.microsoft.com/office/powerpoint/2010/main" val="2320026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8C467-5972-4089-8667-80A3047BB527}"/>
              </a:ext>
            </a:extLst>
          </p:cNvPr>
          <p:cNvSpPr>
            <a:spLocks noGrp="1"/>
          </p:cNvSpPr>
          <p:nvPr>
            <p:ph type="title"/>
          </p:nvPr>
        </p:nvSpPr>
        <p:spPr>
          <a:xfrm>
            <a:off x="616361" y="136525"/>
            <a:ext cx="10515600" cy="450849"/>
          </a:xfrm>
        </p:spPr>
        <p:txBody>
          <a:bodyPr>
            <a:normAutofit fontScale="90000"/>
          </a:bodyPr>
          <a:lstStyle/>
          <a:p>
            <a:r>
              <a:rPr lang="en-US" sz="4400" dirty="0"/>
              <a:t>EDA – Logical and Numeric</a:t>
            </a:r>
            <a:endParaRPr lang="en-US" dirty="0"/>
          </a:p>
        </p:txBody>
      </p:sp>
      <p:sp>
        <p:nvSpPr>
          <p:cNvPr id="3" name="Footer Placeholder 2">
            <a:extLst>
              <a:ext uri="{FF2B5EF4-FFF2-40B4-BE49-F238E27FC236}">
                <a16:creationId xmlns:a16="http://schemas.microsoft.com/office/drawing/2014/main" id="{3515FB24-4F6B-4898-9124-87CB4D4C8D1C}"/>
              </a:ext>
            </a:extLst>
          </p:cNvPr>
          <p:cNvSpPr>
            <a:spLocks noGrp="1"/>
          </p:cNvSpPr>
          <p:nvPr>
            <p:ph type="ftr" sz="quarter" idx="11"/>
          </p:nvPr>
        </p:nvSpPr>
        <p:spPr/>
        <p:txBody>
          <a:bodyPr/>
          <a:lstStyle/>
          <a:p>
            <a:r>
              <a:rPr lang="en-US"/>
              <a:t>Oswald Aguiar, PGCM(BA) Reg. No. P392010001, CME, AIMA.</a:t>
            </a:r>
          </a:p>
        </p:txBody>
      </p:sp>
      <p:sp>
        <p:nvSpPr>
          <p:cNvPr id="4" name="Slide Number Placeholder 3">
            <a:extLst>
              <a:ext uri="{FF2B5EF4-FFF2-40B4-BE49-F238E27FC236}">
                <a16:creationId xmlns:a16="http://schemas.microsoft.com/office/drawing/2014/main" id="{D9263E1A-3596-4BE8-95DC-70D22F959F83}"/>
              </a:ext>
            </a:extLst>
          </p:cNvPr>
          <p:cNvSpPr>
            <a:spLocks noGrp="1"/>
          </p:cNvSpPr>
          <p:nvPr>
            <p:ph type="sldNum" sz="quarter" idx="12"/>
          </p:nvPr>
        </p:nvSpPr>
        <p:spPr/>
        <p:txBody>
          <a:bodyPr/>
          <a:lstStyle/>
          <a:p>
            <a:fld id="{30A9DDBE-5014-4B5E-89AD-67548D32B8B6}" type="slidenum">
              <a:rPr lang="en-US" smtClean="0"/>
              <a:t>6</a:t>
            </a:fld>
            <a:endParaRPr lang="en-US"/>
          </a:p>
        </p:txBody>
      </p:sp>
      <p:pic>
        <p:nvPicPr>
          <p:cNvPr id="10" name="Picture 9">
            <a:extLst>
              <a:ext uri="{FF2B5EF4-FFF2-40B4-BE49-F238E27FC236}">
                <a16:creationId xmlns:a16="http://schemas.microsoft.com/office/drawing/2014/main" id="{123C0882-D701-4AF7-8374-A14220162B76}"/>
              </a:ext>
            </a:extLst>
          </p:cNvPr>
          <p:cNvPicPr>
            <a:picLocks noChangeAspect="1"/>
          </p:cNvPicPr>
          <p:nvPr/>
        </p:nvPicPr>
        <p:blipFill>
          <a:blip r:embed="rId2"/>
          <a:stretch>
            <a:fillRect/>
          </a:stretch>
        </p:blipFill>
        <p:spPr>
          <a:xfrm>
            <a:off x="491919" y="651338"/>
            <a:ext cx="11208162" cy="5759908"/>
          </a:xfrm>
          <a:prstGeom prst="rect">
            <a:avLst/>
          </a:prstGeom>
        </p:spPr>
      </p:pic>
      <p:pic>
        <p:nvPicPr>
          <p:cNvPr id="15" name="Picture 14">
            <a:extLst>
              <a:ext uri="{FF2B5EF4-FFF2-40B4-BE49-F238E27FC236}">
                <a16:creationId xmlns:a16="http://schemas.microsoft.com/office/drawing/2014/main" id="{1C64A42C-981D-4BE0-A1C6-A7D330F35CE5}"/>
              </a:ext>
            </a:extLst>
          </p:cNvPr>
          <p:cNvPicPr>
            <a:picLocks noChangeAspect="1"/>
          </p:cNvPicPr>
          <p:nvPr/>
        </p:nvPicPr>
        <p:blipFill>
          <a:blip r:embed="rId3"/>
          <a:stretch>
            <a:fillRect/>
          </a:stretch>
        </p:blipFill>
        <p:spPr>
          <a:xfrm>
            <a:off x="2419350" y="3228974"/>
            <a:ext cx="1019175" cy="3127376"/>
          </a:xfrm>
          <a:prstGeom prst="rect">
            <a:avLst/>
          </a:prstGeom>
        </p:spPr>
      </p:pic>
      <p:pic>
        <p:nvPicPr>
          <p:cNvPr id="16" name="Picture 15">
            <a:extLst>
              <a:ext uri="{FF2B5EF4-FFF2-40B4-BE49-F238E27FC236}">
                <a16:creationId xmlns:a16="http://schemas.microsoft.com/office/drawing/2014/main" id="{3BC17158-E31D-407C-8C26-6B156A8B3607}"/>
              </a:ext>
            </a:extLst>
          </p:cNvPr>
          <p:cNvPicPr>
            <a:picLocks noChangeAspect="1"/>
          </p:cNvPicPr>
          <p:nvPr/>
        </p:nvPicPr>
        <p:blipFill>
          <a:blip r:embed="rId3"/>
          <a:stretch>
            <a:fillRect/>
          </a:stretch>
        </p:blipFill>
        <p:spPr>
          <a:xfrm>
            <a:off x="2133600" y="1285875"/>
            <a:ext cx="1019175" cy="1123950"/>
          </a:xfrm>
          <a:prstGeom prst="rect">
            <a:avLst/>
          </a:prstGeom>
        </p:spPr>
      </p:pic>
    </p:spTree>
    <p:extLst>
      <p:ext uri="{BB962C8B-B14F-4D97-AF65-F5344CB8AC3E}">
        <p14:creationId xmlns:p14="http://schemas.microsoft.com/office/powerpoint/2010/main" val="35687358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8C467-5972-4089-8667-80A3047BB527}"/>
              </a:ext>
            </a:extLst>
          </p:cNvPr>
          <p:cNvSpPr>
            <a:spLocks noGrp="1"/>
          </p:cNvSpPr>
          <p:nvPr>
            <p:ph type="title"/>
          </p:nvPr>
        </p:nvSpPr>
        <p:spPr>
          <a:xfrm>
            <a:off x="616361" y="136525"/>
            <a:ext cx="10515600" cy="450849"/>
          </a:xfrm>
        </p:spPr>
        <p:txBody>
          <a:bodyPr>
            <a:normAutofit fontScale="90000"/>
          </a:bodyPr>
          <a:lstStyle/>
          <a:p>
            <a:r>
              <a:rPr lang="en-US" sz="4400" dirty="0"/>
              <a:t>EDA – Character</a:t>
            </a:r>
            <a:endParaRPr lang="en-US" dirty="0"/>
          </a:p>
        </p:txBody>
      </p:sp>
      <p:sp>
        <p:nvSpPr>
          <p:cNvPr id="3" name="Footer Placeholder 2">
            <a:extLst>
              <a:ext uri="{FF2B5EF4-FFF2-40B4-BE49-F238E27FC236}">
                <a16:creationId xmlns:a16="http://schemas.microsoft.com/office/drawing/2014/main" id="{3515FB24-4F6B-4898-9124-87CB4D4C8D1C}"/>
              </a:ext>
            </a:extLst>
          </p:cNvPr>
          <p:cNvSpPr>
            <a:spLocks noGrp="1"/>
          </p:cNvSpPr>
          <p:nvPr>
            <p:ph type="ftr" sz="quarter" idx="11"/>
          </p:nvPr>
        </p:nvSpPr>
        <p:spPr/>
        <p:txBody>
          <a:bodyPr/>
          <a:lstStyle/>
          <a:p>
            <a:r>
              <a:rPr lang="en-US"/>
              <a:t>Oswald Aguiar, PGCM(BA) Reg. No. P392010001, CME, AIMA.</a:t>
            </a:r>
          </a:p>
        </p:txBody>
      </p:sp>
      <p:sp>
        <p:nvSpPr>
          <p:cNvPr id="4" name="Slide Number Placeholder 3">
            <a:extLst>
              <a:ext uri="{FF2B5EF4-FFF2-40B4-BE49-F238E27FC236}">
                <a16:creationId xmlns:a16="http://schemas.microsoft.com/office/drawing/2014/main" id="{D9263E1A-3596-4BE8-95DC-70D22F959F83}"/>
              </a:ext>
            </a:extLst>
          </p:cNvPr>
          <p:cNvSpPr>
            <a:spLocks noGrp="1"/>
          </p:cNvSpPr>
          <p:nvPr>
            <p:ph type="sldNum" sz="quarter" idx="12"/>
          </p:nvPr>
        </p:nvSpPr>
        <p:spPr/>
        <p:txBody>
          <a:bodyPr/>
          <a:lstStyle/>
          <a:p>
            <a:fld id="{30A9DDBE-5014-4B5E-89AD-67548D32B8B6}" type="slidenum">
              <a:rPr lang="en-US" smtClean="0"/>
              <a:t>7</a:t>
            </a:fld>
            <a:endParaRPr lang="en-US"/>
          </a:p>
        </p:txBody>
      </p:sp>
      <p:pic>
        <p:nvPicPr>
          <p:cNvPr id="6" name="Picture 5">
            <a:extLst>
              <a:ext uri="{FF2B5EF4-FFF2-40B4-BE49-F238E27FC236}">
                <a16:creationId xmlns:a16="http://schemas.microsoft.com/office/drawing/2014/main" id="{3D195236-2BF6-4FE3-B1B1-A6E2A83B129D}"/>
              </a:ext>
            </a:extLst>
          </p:cNvPr>
          <p:cNvPicPr>
            <a:picLocks noChangeAspect="1"/>
          </p:cNvPicPr>
          <p:nvPr/>
        </p:nvPicPr>
        <p:blipFill>
          <a:blip r:embed="rId2"/>
          <a:stretch>
            <a:fillRect/>
          </a:stretch>
        </p:blipFill>
        <p:spPr>
          <a:xfrm>
            <a:off x="1761341" y="677198"/>
            <a:ext cx="7420759" cy="5679151"/>
          </a:xfrm>
          <a:prstGeom prst="rect">
            <a:avLst/>
          </a:prstGeom>
        </p:spPr>
      </p:pic>
      <p:sp>
        <p:nvSpPr>
          <p:cNvPr id="5" name="Rectangle 4">
            <a:extLst>
              <a:ext uri="{FF2B5EF4-FFF2-40B4-BE49-F238E27FC236}">
                <a16:creationId xmlns:a16="http://schemas.microsoft.com/office/drawing/2014/main" id="{CE59C0BB-1035-47F7-901C-DC5D16983BF7}"/>
              </a:ext>
            </a:extLst>
          </p:cNvPr>
          <p:cNvSpPr/>
          <p:nvPr/>
        </p:nvSpPr>
        <p:spPr>
          <a:xfrm>
            <a:off x="3867150" y="1190625"/>
            <a:ext cx="828675" cy="4990177"/>
          </a:xfrm>
          <a:prstGeom prst="rect">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52625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14BFC-1D5D-4C8A-84B0-5161851C17E9}"/>
              </a:ext>
            </a:extLst>
          </p:cNvPr>
          <p:cNvSpPr>
            <a:spLocks noGrp="1"/>
          </p:cNvSpPr>
          <p:nvPr>
            <p:ph type="title"/>
          </p:nvPr>
        </p:nvSpPr>
        <p:spPr>
          <a:xfrm>
            <a:off x="838200" y="526257"/>
            <a:ext cx="10515600" cy="806450"/>
          </a:xfrm>
        </p:spPr>
        <p:txBody>
          <a:bodyPr>
            <a:noAutofit/>
          </a:bodyPr>
          <a:lstStyle/>
          <a:p>
            <a:r>
              <a:rPr lang="en-GB" sz="3600" dirty="0"/>
              <a:t>Data Transformation and Feature Engineering using </a:t>
            </a:r>
            <a:r>
              <a:rPr lang="en-GB" sz="3600" b="1" dirty="0"/>
              <a:t>recipes</a:t>
            </a:r>
            <a:r>
              <a:rPr lang="en-GB" sz="3600" dirty="0"/>
              <a:t> package</a:t>
            </a:r>
            <a:endParaRPr lang="en-US" sz="3600" dirty="0"/>
          </a:p>
        </p:txBody>
      </p:sp>
      <p:sp>
        <p:nvSpPr>
          <p:cNvPr id="3" name="Content Placeholder 2">
            <a:extLst>
              <a:ext uri="{FF2B5EF4-FFF2-40B4-BE49-F238E27FC236}">
                <a16:creationId xmlns:a16="http://schemas.microsoft.com/office/drawing/2014/main" id="{91AB79E8-D390-4849-BA37-1B61CFC96833}"/>
              </a:ext>
            </a:extLst>
          </p:cNvPr>
          <p:cNvSpPr>
            <a:spLocks noGrp="1"/>
          </p:cNvSpPr>
          <p:nvPr>
            <p:ph idx="1"/>
          </p:nvPr>
        </p:nvSpPr>
        <p:spPr/>
        <p:txBody>
          <a:bodyPr>
            <a:normAutofit fontScale="62500" lnSpcReduction="20000"/>
          </a:bodyPr>
          <a:lstStyle/>
          <a:p>
            <a:pPr marL="0" indent="0">
              <a:lnSpc>
                <a:spcPct val="120000"/>
              </a:lnSpc>
              <a:buNone/>
            </a:pPr>
            <a:r>
              <a:rPr lang="en-GB" dirty="0"/>
              <a:t> </a:t>
            </a:r>
            <a:r>
              <a:rPr lang="en-GB" sz="2900" dirty="0"/>
              <a:t>update_role(id, new_role = "id") </a:t>
            </a:r>
            <a:r>
              <a:rPr lang="en-GB" dirty="0">
                <a:solidFill>
                  <a:schemeClr val="bg1">
                    <a:lumMod val="65000"/>
                  </a:schemeClr>
                </a:solidFill>
              </a:rPr>
              <a:t># specifying the role of “id” variable as it high cardinality variable and not a significant predictor</a:t>
            </a:r>
            <a:endParaRPr lang="en-GB" dirty="0"/>
          </a:p>
          <a:p>
            <a:pPr marL="0" indent="0">
              <a:lnSpc>
                <a:spcPct val="120000"/>
              </a:lnSpc>
              <a:buNone/>
            </a:pPr>
            <a:r>
              <a:rPr lang="en-GB" sz="2900" dirty="0"/>
              <a:t>step_unknown(all_nominal_predictors()) </a:t>
            </a:r>
            <a:r>
              <a:rPr lang="en-GB" dirty="0">
                <a:solidFill>
                  <a:schemeClr val="bg1">
                    <a:lumMod val="65000"/>
                  </a:schemeClr>
                </a:solidFill>
              </a:rPr>
              <a:t># assign a missing value in a factor level to "unknown"</a:t>
            </a:r>
          </a:p>
          <a:p>
            <a:pPr marL="0" indent="0">
              <a:lnSpc>
                <a:spcPct val="120000"/>
              </a:lnSpc>
              <a:buNone/>
            </a:pPr>
            <a:r>
              <a:rPr lang="en-GB" dirty="0"/>
              <a:t>step_novel(all_nominal(), -all_outcomes()) </a:t>
            </a:r>
            <a:r>
              <a:rPr lang="en-GB" dirty="0">
                <a:solidFill>
                  <a:schemeClr val="bg1">
                    <a:lumMod val="65000"/>
                  </a:schemeClr>
                </a:solidFill>
              </a:rPr>
              <a:t># convert all nominal variables except outcome to factors and takes care of other issues related to categorical variables</a:t>
            </a:r>
          </a:p>
          <a:p>
            <a:pPr marL="0" indent="0">
              <a:lnSpc>
                <a:spcPct val="120000"/>
              </a:lnSpc>
              <a:buNone/>
            </a:pPr>
            <a:r>
              <a:rPr lang="en-GB" dirty="0"/>
              <a:t>step_other(all_nominal_predictors(), threshold = 0.02, other = 'non_frequent’) </a:t>
            </a:r>
            <a:r>
              <a:rPr lang="en-GB" dirty="0">
                <a:solidFill>
                  <a:schemeClr val="bg1">
                    <a:lumMod val="65000"/>
                  </a:schemeClr>
                </a:solidFill>
              </a:rPr>
              <a:t># collapse values with less than 2 % occurrence into a “non_frequent" category.</a:t>
            </a:r>
          </a:p>
          <a:p>
            <a:pPr marL="0" indent="0">
              <a:lnSpc>
                <a:spcPct val="120000"/>
              </a:lnSpc>
              <a:buNone/>
            </a:pPr>
            <a:r>
              <a:rPr lang="en-GB" dirty="0"/>
              <a:t>step_dummy(quantity, one_hot = T, -has_role("id")) </a:t>
            </a:r>
            <a:r>
              <a:rPr lang="en-GB" dirty="0">
                <a:solidFill>
                  <a:schemeClr val="bg1">
                    <a:lumMod val="65000"/>
                  </a:schemeClr>
                </a:solidFill>
              </a:rPr>
              <a:t># one hot encoding of quantity variable</a:t>
            </a:r>
          </a:p>
          <a:p>
            <a:pPr marL="0" indent="0">
              <a:lnSpc>
                <a:spcPct val="120000"/>
              </a:lnSpc>
              <a:buNone/>
            </a:pPr>
            <a:r>
              <a:rPr lang="en-GB" dirty="0"/>
              <a:t>step_zv(all_predictors()) </a:t>
            </a:r>
            <a:r>
              <a:rPr lang="en-GB" dirty="0">
                <a:solidFill>
                  <a:schemeClr val="bg1">
                    <a:lumMod val="65000"/>
                  </a:schemeClr>
                </a:solidFill>
              </a:rPr>
              <a:t>#removes any numeric variables that have zero variance</a:t>
            </a:r>
          </a:p>
          <a:p>
            <a:pPr marL="0" indent="0">
              <a:lnSpc>
                <a:spcPct val="120000"/>
              </a:lnSpc>
              <a:buNone/>
            </a:pPr>
            <a:r>
              <a:rPr lang="en-GB" dirty="0"/>
              <a:t>step_BoxCox(all_numeric_predictors()) </a:t>
            </a:r>
            <a:r>
              <a:rPr lang="en-GB" dirty="0">
                <a:solidFill>
                  <a:schemeClr val="bg1">
                    <a:lumMod val="65000"/>
                  </a:schemeClr>
                </a:solidFill>
              </a:rPr>
              <a:t>#rescale positive variables to be more similar to a normal distribution</a:t>
            </a:r>
          </a:p>
          <a:p>
            <a:pPr marL="0" indent="0">
              <a:lnSpc>
                <a:spcPct val="120000"/>
              </a:lnSpc>
              <a:buNone/>
            </a:pPr>
            <a:r>
              <a:rPr lang="en-GB" dirty="0"/>
              <a:t>step_normalize(all_numeric_predictors(), -latitude, -longitude) </a:t>
            </a:r>
            <a:r>
              <a:rPr lang="en-GB" dirty="0">
                <a:solidFill>
                  <a:schemeClr val="bg1">
                    <a:lumMod val="65000"/>
                  </a:schemeClr>
                </a:solidFill>
              </a:rPr>
              <a:t># apply normalization on all numeric predictors except latitude and longitude</a:t>
            </a:r>
            <a:endParaRPr lang="en-US" dirty="0">
              <a:solidFill>
                <a:schemeClr val="bg1">
                  <a:lumMod val="65000"/>
                </a:schemeClr>
              </a:solidFill>
            </a:endParaRPr>
          </a:p>
        </p:txBody>
      </p:sp>
      <p:sp>
        <p:nvSpPr>
          <p:cNvPr id="4" name="Footer Placeholder 3">
            <a:extLst>
              <a:ext uri="{FF2B5EF4-FFF2-40B4-BE49-F238E27FC236}">
                <a16:creationId xmlns:a16="http://schemas.microsoft.com/office/drawing/2014/main" id="{510FEC5B-844D-4670-83A7-DBC104106BDD}"/>
              </a:ext>
            </a:extLst>
          </p:cNvPr>
          <p:cNvSpPr>
            <a:spLocks noGrp="1"/>
          </p:cNvSpPr>
          <p:nvPr>
            <p:ph type="ftr" sz="quarter" idx="11"/>
          </p:nvPr>
        </p:nvSpPr>
        <p:spPr/>
        <p:txBody>
          <a:bodyPr/>
          <a:lstStyle/>
          <a:p>
            <a:r>
              <a:rPr lang="en-US"/>
              <a:t>Oswald Aguiar, PGCM(BA) Reg. No. P392010001, CME, AIMA.</a:t>
            </a:r>
          </a:p>
        </p:txBody>
      </p:sp>
      <p:sp>
        <p:nvSpPr>
          <p:cNvPr id="5" name="Slide Number Placeholder 4">
            <a:extLst>
              <a:ext uri="{FF2B5EF4-FFF2-40B4-BE49-F238E27FC236}">
                <a16:creationId xmlns:a16="http://schemas.microsoft.com/office/drawing/2014/main" id="{397034B9-0EBA-4E5B-8BDD-F95E4EFDE546}"/>
              </a:ext>
            </a:extLst>
          </p:cNvPr>
          <p:cNvSpPr>
            <a:spLocks noGrp="1"/>
          </p:cNvSpPr>
          <p:nvPr>
            <p:ph type="sldNum" sz="quarter" idx="12"/>
          </p:nvPr>
        </p:nvSpPr>
        <p:spPr/>
        <p:txBody>
          <a:bodyPr/>
          <a:lstStyle/>
          <a:p>
            <a:fld id="{30A9DDBE-5014-4B5E-89AD-67548D32B8B6}" type="slidenum">
              <a:rPr lang="en-US" smtClean="0"/>
              <a:t>8</a:t>
            </a:fld>
            <a:endParaRPr lang="en-US"/>
          </a:p>
        </p:txBody>
      </p:sp>
    </p:spTree>
    <p:extLst>
      <p:ext uri="{BB962C8B-B14F-4D97-AF65-F5344CB8AC3E}">
        <p14:creationId xmlns:p14="http://schemas.microsoft.com/office/powerpoint/2010/main" val="1274111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8C585-A19B-4915-B5AC-32A2FA269037}"/>
              </a:ext>
            </a:extLst>
          </p:cNvPr>
          <p:cNvSpPr>
            <a:spLocks noGrp="1"/>
          </p:cNvSpPr>
          <p:nvPr>
            <p:ph type="title"/>
          </p:nvPr>
        </p:nvSpPr>
        <p:spPr>
          <a:xfrm>
            <a:off x="838200" y="136525"/>
            <a:ext cx="10515600" cy="823913"/>
          </a:xfrm>
        </p:spPr>
        <p:txBody>
          <a:bodyPr>
            <a:normAutofit/>
          </a:bodyPr>
          <a:lstStyle/>
          <a:p>
            <a:r>
              <a:rPr lang="en-US" sz="4000" dirty="0"/>
              <a:t>Feature Extraction using </a:t>
            </a:r>
            <a:r>
              <a:rPr lang="en-US" sz="4000" b="1" dirty="0"/>
              <a:t>VIP</a:t>
            </a:r>
            <a:r>
              <a:rPr lang="en-US" sz="4000" dirty="0"/>
              <a:t> Package</a:t>
            </a:r>
          </a:p>
        </p:txBody>
      </p:sp>
      <p:sp>
        <p:nvSpPr>
          <p:cNvPr id="3" name="Text Placeholder 2">
            <a:extLst>
              <a:ext uri="{FF2B5EF4-FFF2-40B4-BE49-F238E27FC236}">
                <a16:creationId xmlns:a16="http://schemas.microsoft.com/office/drawing/2014/main" id="{126526F5-CE4C-487A-B1B5-86FE92DA1961}"/>
              </a:ext>
            </a:extLst>
          </p:cNvPr>
          <p:cNvSpPr>
            <a:spLocks noGrp="1"/>
          </p:cNvSpPr>
          <p:nvPr>
            <p:ph type="body" idx="1"/>
          </p:nvPr>
        </p:nvSpPr>
        <p:spPr>
          <a:xfrm>
            <a:off x="839788" y="1960935"/>
            <a:ext cx="5157787" cy="544139"/>
          </a:xfrm>
        </p:spPr>
        <p:txBody>
          <a:bodyPr/>
          <a:lstStyle/>
          <a:p>
            <a:r>
              <a:rPr lang="en-US" dirty="0"/>
              <a:t>importance = "permutation"</a:t>
            </a:r>
          </a:p>
        </p:txBody>
      </p:sp>
      <p:pic>
        <p:nvPicPr>
          <p:cNvPr id="7" name="Content Placeholder 6">
            <a:extLst>
              <a:ext uri="{FF2B5EF4-FFF2-40B4-BE49-F238E27FC236}">
                <a16:creationId xmlns:a16="http://schemas.microsoft.com/office/drawing/2014/main" id="{54BDEB2A-CB50-440A-991F-398FB9A7F99B}"/>
              </a:ext>
            </a:extLst>
          </p:cNvPr>
          <p:cNvPicPr>
            <a:picLocks noGrp="1" noChangeAspect="1"/>
          </p:cNvPicPr>
          <p:nvPr>
            <p:ph sz="half" idx="2"/>
          </p:nvPr>
        </p:nvPicPr>
        <p:blipFill>
          <a:blip r:embed="rId2"/>
          <a:stretch>
            <a:fillRect/>
          </a:stretch>
        </p:blipFill>
        <p:spPr>
          <a:xfrm>
            <a:off x="98427" y="2503510"/>
            <a:ext cx="6096000" cy="2224216"/>
          </a:xfrm>
          <a:prstGeom prst="rect">
            <a:avLst/>
          </a:prstGeom>
        </p:spPr>
      </p:pic>
      <p:sp>
        <p:nvSpPr>
          <p:cNvPr id="5" name="Text Placeholder 4">
            <a:extLst>
              <a:ext uri="{FF2B5EF4-FFF2-40B4-BE49-F238E27FC236}">
                <a16:creationId xmlns:a16="http://schemas.microsoft.com/office/drawing/2014/main" id="{C1101B70-8CD8-4E37-B25E-C3883584910E}"/>
              </a:ext>
            </a:extLst>
          </p:cNvPr>
          <p:cNvSpPr>
            <a:spLocks noGrp="1"/>
          </p:cNvSpPr>
          <p:nvPr>
            <p:ph type="body" sz="quarter" idx="3"/>
          </p:nvPr>
        </p:nvSpPr>
        <p:spPr>
          <a:xfrm>
            <a:off x="6732587" y="1959371"/>
            <a:ext cx="5183188" cy="544139"/>
          </a:xfrm>
        </p:spPr>
        <p:txBody>
          <a:bodyPr/>
          <a:lstStyle/>
          <a:p>
            <a:r>
              <a:rPr lang="en-US" dirty="0"/>
              <a:t>importance = "impurity"</a:t>
            </a:r>
          </a:p>
        </p:txBody>
      </p:sp>
      <p:pic>
        <p:nvPicPr>
          <p:cNvPr id="8" name="Content Placeholder 7">
            <a:extLst>
              <a:ext uri="{FF2B5EF4-FFF2-40B4-BE49-F238E27FC236}">
                <a16:creationId xmlns:a16="http://schemas.microsoft.com/office/drawing/2014/main" id="{A767F8E7-1B54-4EA4-A9BB-37832A06FB05}"/>
              </a:ext>
            </a:extLst>
          </p:cNvPr>
          <p:cNvPicPr>
            <a:picLocks noGrp="1" noChangeAspect="1"/>
          </p:cNvPicPr>
          <p:nvPr>
            <p:ph sz="quarter" idx="4"/>
          </p:nvPr>
        </p:nvPicPr>
        <p:blipFill>
          <a:blip r:embed="rId3"/>
          <a:stretch>
            <a:fillRect/>
          </a:stretch>
        </p:blipFill>
        <p:spPr>
          <a:xfrm>
            <a:off x="5895975" y="2503510"/>
            <a:ext cx="6019800" cy="2621525"/>
          </a:xfrm>
          <a:prstGeom prst="rect">
            <a:avLst/>
          </a:prstGeom>
        </p:spPr>
      </p:pic>
      <p:sp>
        <p:nvSpPr>
          <p:cNvPr id="4" name="Footer Placeholder 3">
            <a:extLst>
              <a:ext uri="{FF2B5EF4-FFF2-40B4-BE49-F238E27FC236}">
                <a16:creationId xmlns:a16="http://schemas.microsoft.com/office/drawing/2014/main" id="{92AA675C-93F8-47D8-8185-153CD94E6FF3}"/>
              </a:ext>
            </a:extLst>
          </p:cNvPr>
          <p:cNvSpPr>
            <a:spLocks noGrp="1"/>
          </p:cNvSpPr>
          <p:nvPr>
            <p:ph type="ftr" sz="quarter" idx="11"/>
          </p:nvPr>
        </p:nvSpPr>
        <p:spPr/>
        <p:txBody>
          <a:bodyPr/>
          <a:lstStyle/>
          <a:p>
            <a:r>
              <a:rPr lang="en-US"/>
              <a:t>Oswald Aguiar, PGCM(BA) Reg. No. P392010001, CME, AIMA.</a:t>
            </a:r>
          </a:p>
        </p:txBody>
      </p:sp>
      <p:sp>
        <p:nvSpPr>
          <p:cNvPr id="6" name="Slide Number Placeholder 5">
            <a:extLst>
              <a:ext uri="{FF2B5EF4-FFF2-40B4-BE49-F238E27FC236}">
                <a16:creationId xmlns:a16="http://schemas.microsoft.com/office/drawing/2014/main" id="{7500D1AC-EF89-4664-907F-328AEB2C192F}"/>
              </a:ext>
            </a:extLst>
          </p:cNvPr>
          <p:cNvSpPr>
            <a:spLocks noGrp="1"/>
          </p:cNvSpPr>
          <p:nvPr>
            <p:ph type="sldNum" sz="quarter" idx="12"/>
          </p:nvPr>
        </p:nvSpPr>
        <p:spPr/>
        <p:txBody>
          <a:bodyPr/>
          <a:lstStyle/>
          <a:p>
            <a:fld id="{30A9DDBE-5014-4B5E-89AD-67548D32B8B6}" type="slidenum">
              <a:rPr lang="en-US" smtClean="0"/>
              <a:t>9</a:t>
            </a:fld>
            <a:endParaRPr lang="en-US"/>
          </a:p>
        </p:txBody>
      </p:sp>
      <p:sp>
        <p:nvSpPr>
          <p:cNvPr id="9" name="TextBox 8">
            <a:extLst>
              <a:ext uri="{FF2B5EF4-FFF2-40B4-BE49-F238E27FC236}">
                <a16:creationId xmlns:a16="http://schemas.microsoft.com/office/drawing/2014/main" id="{65ED7FB5-8028-4F25-B4CC-8520F0E0A835}"/>
              </a:ext>
            </a:extLst>
          </p:cNvPr>
          <p:cNvSpPr txBox="1"/>
          <p:nvPr/>
        </p:nvSpPr>
        <p:spPr>
          <a:xfrm>
            <a:off x="836612" y="1029800"/>
            <a:ext cx="10858500" cy="861774"/>
          </a:xfrm>
          <a:prstGeom prst="rect">
            <a:avLst/>
          </a:prstGeom>
          <a:noFill/>
        </p:spPr>
        <p:txBody>
          <a:bodyPr wrap="square" rtlCol="0">
            <a:spAutoFit/>
          </a:bodyPr>
          <a:lstStyle/>
          <a:p>
            <a:r>
              <a:rPr lang="en-GB" b="1" i="0" dirty="0">
                <a:effectLst/>
                <a:latin typeface="Raleway"/>
              </a:rPr>
              <a:t>What are the most important variables for predicting well_status?</a:t>
            </a:r>
          </a:p>
          <a:p>
            <a:r>
              <a:rPr lang="en-GB" sz="1600" dirty="0">
                <a:latin typeface="Raleway"/>
              </a:rPr>
              <a:t>Using the random forest algorithm with importance set to </a:t>
            </a:r>
            <a:r>
              <a:rPr lang="en-GB" sz="1600" b="1" dirty="0">
                <a:latin typeface="Raleway"/>
              </a:rPr>
              <a:t>permutation </a:t>
            </a:r>
            <a:r>
              <a:rPr lang="en-GB" sz="1600" dirty="0">
                <a:latin typeface="Raleway"/>
              </a:rPr>
              <a:t>and </a:t>
            </a:r>
            <a:r>
              <a:rPr lang="en-GB" sz="1600" b="1" dirty="0">
                <a:latin typeface="Raleway"/>
              </a:rPr>
              <a:t>impurity </a:t>
            </a:r>
            <a:r>
              <a:rPr lang="en-GB" sz="1600" dirty="0">
                <a:latin typeface="Raleway"/>
              </a:rPr>
              <a:t>in order to extract features with highest importance.</a:t>
            </a:r>
            <a:endParaRPr lang="en-US" sz="1600" b="1" dirty="0"/>
          </a:p>
        </p:txBody>
      </p:sp>
      <p:sp>
        <p:nvSpPr>
          <p:cNvPr id="10" name="TextBox 9">
            <a:extLst>
              <a:ext uri="{FF2B5EF4-FFF2-40B4-BE49-F238E27FC236}">
                <a16:creationId xmlns:a16="http://schemas.microsoft.com/office/drawing/2014/main" id="{7D8C72B0-0AE2-47B5-B3A7-B759C06D4E85}"/>
              </a:ext>
            </a:extLst>
          </p:cNvPr>
          <p:cNvSpPr txBox="1"/>
          <p:nvPr/>
        </p:nvSpPr>
        <p:spPr>
          <a:xfrm>
            <a:off x="205581" y="5111151"/>
            <a:ext cx="11380787" cy="1138773"/>
          </a:xfrm>
          <a:prstGeom prst="rect">
            <a:avLst/>
          </a:prstGeom>
          <a:noFill/>
        </p:spPr>
        <p:txBody>
          <a:bodyPr wrap="square" rtlCol="0">
            <a:spAutoFit/>
          </a:bodyPr>
          <a:lstStyle/>
          <a:p>
            <a:r>
              <a:rPr lang="en-US" dirty="0"/>
              <a:t>Both importance functions have found </a:t>
            </a:r>
            <a:r>
              <a:rPr lang="en-US" b="1" dirty="0"/>
              <a:t>construction_year </a:t>
            </a:r>
            <a:r>
              <a:rPr lang="en-US" dirty="0"/>
              <a:t>to have high predictive value, combining the variables from both functions returns the variables shown below and will serve as the variables to proceed with modeling.</a:t>
            </a:r>
          </a:p>
          <a:p>
            <a:r>
              <a:rPr lang="en-US" dirty="0"/>
              <a:t>The final formula to be used for modeling:</a:t>
            </a:r>
          </a:p>
          <a:p>
            <a:r>
              <a:rPr lang="en-GB" sz="1400" dirty="0">
                <a:latin typeface="Consolas" panose="020B0609020204030204" pitchFamily="49" charset="0"/>
              </a:rPr>
              <a:t>(formula = well_status ~ altitude_well + longitude + latitude + construction_year + quantity + population)</a:t>
            </a:r>
            <a:endParaRPr lang="en-US" sz="1400" dirty="0">
              <a:latin typeface="Consolas" panose="020B0609020204030204" pitchFamily="49" charset="0"/>
            </a:endParaRPr>
          </a:p>
        </p:txBody>
      </p:sp>
    </p:spTree>
    <p:extLst>
      <p:ext uri="{BB962C8B-B14F-4D97-AF65-F5344CB8AC3E}">
        <p14:creationId xmlns:p14="http://schemas.microsoft.com/office/powerpoint/2010/main" val="37262081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18984</TotalTime>
  <Words>1680</Words>
  <Application>Microsoft Office PowerPoint</Application>
  <PresentationFormat>Widescreen</PresentationFormat>
  <Paragraphs>188</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Consolas</vt:lpstr>
      <vt:lpstr>Raleway</vt:lpstr>
      <vt:lpstr>Office Theme</vt:lpstr>
      <vt:lpstr>Predicting Tanzanian Water Pump Maintenance Needs</vt:lpstr>
      <vt:lpstr>Contents</vt:lpstr>
      <vt:lpstr>Declaration </vt:lpstr>
      <vt:lpstr>The Dataset and associated Challenges  </vt:lpstr>
      <vt:lpstr>Software and packages</vt:lpstr>
      <vt:lpstr>EDA – Logical and Numeric</vt:lpstr>
      <vt:lpstr>EDA – Character</vt:lpstr>
      <vt:lpstr>Data Transformation and Feature Engineering using recipes package</vt:lpstr>
      <vt:lpstr>Feature Extraction using VIP Package</vt:lpstr>
      <vt:lpstr>Model comparison and evaluation</vt:lpstr>
      <vt:lpstr>Exploring the data with ggmap package</vt:lpstr>
      <vt:lpstr>Model Interpretability – Instance level findings</vt:lpstr>
      <vt:lpstr>Conclusion</vt:lpstr>
      <vt:lpstr>Learning Points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Contents</dc:title>
  <dc:creator>Oswald Aguiar</dc:creator>
  <cp:lastModifiedBy>Oswald Aguiar</cp:lastModifiedBy>
  <cp:revision>53</cp:revision>
  <dcterms:created xsi:type="dcterms:W3CDTF">2021-07-23T12:11:31Z</dcterms:created>
  <dcterms:modified xsi:type="dcterms:W3CDTF">2021-08-05T16:52:33Z</dcterms:modified>
</cp:coreProperties>
</file>

<file path=docProps/thumbnail.jpeg>
</file>